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147482111" r:id="rId5"/>
    <p:sldId id="2147481556" r:id="rId6"/>
    <p:sldId id="2147482120" r:id="rId7"/>
    <p:sldId id="1000583" r:id="rId8"/>
    <p:sldId id="2147482056" r:id="rId9"/>
    <p:sldId id="2147481560" r:id="rId10"/>
    <p:sldId id="2147482121" r:id="rId11"/>
    <p:sldId id="2147481550" r:id="rId12"/>
    <p:sldId id="2147483241" r:id="rId13"/>
    <p:sldId id="274" r:id="rId14"/>
  </p:sldIdLst>
  <p:sldSz cx="12192000" cy="6858000"/>
  <p:notesSz cx="6934200" cy="92202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3AB3106-4DC6-28DA-72A3-9A79663DCB09}" name="Aly, Saif" initials="AS" userId="S::Saif_Aly@Dell.com::7bbbe45f-96ae-414c-ae3e-269e4859769a" providerId="AD"/>
  <p188:author id="{4604B92B-ACC7-A21D-1612-3B24BAE07623}" name="Wirtz, Steven" initials="WS" userId="S::steve_wirtz@dell.com::ab215f56-91db-4795-a047-3eb868592cd9" providerId="AD"/>
  <p188:author id="{C1B7B963-BBA1-D81F-BDC8-83CC645D64FA}" name="Aly, Saif" initials="AS" userId="S::saif_aly@dell.com::7bbbe45f-96ae-414c-ae3e-269e4859769a" providerId="AD"/>
  <p188:author id="{B4C12C72-E1EF-6E38-B72C-5A5D1EB7DCC1}" name="Liu, Andy (USD)" initials="L(" userId="S::andy.y.liu@dell.com::a9ada400-1282-4937-a290-d0572e8b0e3d" providerId="AD"/>
  <p188:author id="{1D511275-967C-2AE7-D834-C852EF495766}" name="Daniels, Michelle" initials="DM" userId="S::Michelle_Daniels@Dell.com::068e6cfe-dc47-43fe-8b35-a3a67322fa9c" providerId="AD"/>
  <p188:author id="{14319382-AEC2-4279-C42A-C31F331BF0EB}" name="Kussmaul, Julita" initials="KJ" userId="S::julita.kussmaul@dell.com::c4c1e02c-ad9d-4d47-8975-be9fb0e4ae05" providerId="AD"/>
  <p188:author id="{CE80F195-92A8-2744-D584-748E30F9222E}" name="Nguyen, Hien" initials="NH" userId="S::hien.nguyen@dell.com::57409768-0e9d-4293-820e-4195bcda6be6" providerId="AD"/>
  <p188:author id="{CC3439BE-5C01-56D7-BBEE-CE4515E0FDCE}" name="Roche, Rick" initials="RR" userId="S::rick_roche@dell.com::afde537f-c7ae-493d-8f72-bb4fd11136d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7FB"/>
    <a:srgbClr val="BEAFFF"/>
    <a:srgbClr val="612CB0"/>
    <a:srgbClr val="B30B37"/>
    <a:srgbClr val="35CD5C"/>
    <a:srgbClr val="9FFF99"/>
    <a:srgbClr val="37CC5C"/>
    <a:srgbClr val="000000"/>
    <a:srgbClr val="FBEECE"/>
    <a:srgbClr val="E5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D03D6A-A0BA-4E8B-AB91-22A4A30C486E}" v="2" dt="2024-02-09T22:12:46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3690" autoAdjust="0"/>
  </p:normalViewPr>
  <p:slideViewPr>
    <p:cSldViewPr showGuides="1">
      <p:cViewPr varScale="1">
        <p:scale>
          <a:sx n="106" d="100"/>
          <a:sy n="106" d="100"/>
        </p:scale>
        <p:origin x="5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79" d="100"/>
          <a:sy n="79" d="100"/>
        </p:scale>
        <p:origin x="3546" y="21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, Saif" userId="7bbbe45f-96ae-414c-ae3e-269e4859769a" providerId="ADAL" clId="{E6D03D6A-A0BA-4E8B-AB91-22A4A30C486E}"/>
    <pc:docChg chg="modSld">
      <pc:chgData name="Aly, Saif" userId="7bbbe45f-96ae-414c-ae3e-269e4859769a" providerId="ADAL" clId="{E6D03D6A-A0BA-4E8B-AB91-22A4A30C486E}" dt="2024-02-09T22:12:46.679" v="1"/>
      <pc:docMkLst>
        <pc:docMk/>
      </pc:docMkLst>
      <pc:sldChg chg="addSp modSp">
        <pc:chgData name="Aly, Saif" userId="7bbbe45f-96ae-414c-ae3e-269e4859769a" providerId="ADAL" clId="{E6D03D6A-A0BA-4E8B-AB91-22A4A30C486E}" dt="2024-02-09T22:12:40.641" v="0"/>
        <pc:sldMkLst>
          <pc:docMk/>
          <pc:sldMk cId="1785267416" sldId="2147481556"/>
        </pc:sldMkLst>
        <pc:spChg chg="add mod">
          <ac:chgData name="Aly, Saif" userId="7bbbe45f-96ae-414c-ae3e-269e4859769a" providerId="ADAL" clId="{E6D03D6A-A0BA-4E8B-AB91-22A4A30C486E}" dt="2024-02-09T22:12:40.641" v="0"/>
          <ac:spMkLst>
            <pc:docMk/>
            <pc:sldMk cId="1785267416" sldId="2147481556"/>
            <ac:spMk id="2" creationId="{6ADB4581-425A-9785-2DF2-802E54AF84B9}"/>
          </ac:spMkLst>
        </pc:spChg>
      </pc:sldChg>
      <pc:sldChg chg="addSp modSp">
        <pc:chgData name="Aly, Saif" userId="7bbbe45f-96ae-414c-ae3e-269e4859769a" providerId="ADAL" clId="{E6D03D6A-A0BA-4E8B-AB91-22A4A30C486E}" dt="2024-02-09T22:12:46.679" v="1"/>
        <pc:sldMkLst>
          <pc:docMk/>
          <pc:sldMk cId="2447186347" sldId="2147481560"/>
        </pc:sldMkLst>
        <pc:spChg chg="add mod">
          <ac:chgData name="Aly, Saif" userId="7bbbe45f-96ae-414c-ae3e-269e4859769a" providerId="ADAL" clId="{E6D03D6A-A0BA-4E8B-AB91-22A4A30C486E}" dt="2024-02-09T22:12:46.679" v="1"/>
          <ac:spMkLst>
            <pc:docMk/>
            <pc:sldMk cId="2447186347" sldId="2147481560"/>
            <ac:spMk id="2" creationId="{0918AC69-4188-E87E-07CA-5FAE5A8C851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1077218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Dell Inc. All Rights Reserved.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97871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1077218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Dell Inc.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spcBef>
        <a:spcPts val="0"/>
      </a:spcBef>
      <a:defRPr sz="1467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685783" indent="-228594" algn="l" defTabSz="914377" rtl="0" eaLnBrk="1" latinLnBrk="0" hangingPunct="1">
      <a:spcBef>
        <a:spcPts val="400"/>
      </a:spcBef>
      <a:buClrTx/>
      <a:buFont typeface="Arial" panose="020B0604020202020204" pitchFamily="34" charset="0"/>
      <a:buChar char="•"/>
      <a:defRPr sz="1467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1142971" indent="-228594" algn="l" defTabSz="914377" rtl="0" eaLnBrk="1" latinLnBrk="0" hangingPunct="1">
      <a:spcBef>
        <a:spcPts val="400"/>
      </a:spcBef>
      <a:buClrTx/>
      <a:buFont typeface="Arial" panose="020B0604020202020204" pitchFamily="34" charset="0"/>
      <a:buChar char="–"/>
      <a:defRPr sz="1467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600160" indent="-228594" algn="l" defTabSz="914377" rtl="0" eaLnBrk="1" latinLnBrk="0" hangingPunct="1">
      <a:spcBef>
        <a:spcPts val="400"/>
      </a:spcBef>
      <a:buClrTx/>
      <a:buFont typeface="Arial" panose="020B0604020202020204" pitchFamily="34" charset="0"/>
      <a:buChar char="▪"/>
      <a:defRPr sz="1467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2057349" indent="-228594" algn="l" defTabSz="914377" rtl="0" eaLnBrk="1" latinLnBrk="0" hangingPunct="1">
      <a:spcBef>
        <a:spcPts val="400"/>
      </a:spcBef>
      <a:buClrTx/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5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468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5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2260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5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6CDAAC-C806-4381-A145-992F1FE9734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16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22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z="14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738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5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6CDAAC-C806-4381-A145-992F1FE9734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43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432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23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80C7FB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4971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70DD2-DBFE-499C-8B5D-2572166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399901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98A6F-4362-4A68-979C-B344868D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994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atter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E767C-1F50-4D42-AF6A-E15CED75F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65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2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57250"/>
            <a:ext cx="1143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97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410-C7E4-4036-89E5-3C58E91B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BC7EE9C-562A-4519-B67A-EB99114D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F395D62-9AFB-429C-85A8-BAAB83043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0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 blu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479E468-6868-49F5-A2F3-67A0B4D94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855741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44E8D-4A67-3BDF-E0D1-846C11AC1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97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381061" y="6701002"/>
            <a:ext cx="1429879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20251" y="6702028"/>
            <a:ext cx="94577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5" r:id="rId2"/>
    <p:sldLayoutId id="2147483757" r:id="rId3"/>
    <p:sldLayoutId id="2147483739" r:id="rId4"/>
    <p:sldLayoutId id="2147483715" r:id="rId5"/>
    <p:sldLayoutId id="2147483662" r:id="rId6"/>
    <p:sldLayoutId id="2147483673" r:id="rId7"/>
    <p:sldLayoutId id="2147483729" r:id="rId8"/>
    <p:sldLayoutId id="2147483781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BBEE1047-6A0E-3C8B-4227-CB0FE338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8C155C08-0F28-3991-0A93-7E4D1291C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023" y="4433526"/>
            <a:ext cx="7971108" cy="976674"/>
          </a:xfrm>
        </p:spPr>
        <p:txBody>
          <a:bodyPr/>
          <a:lstStyle/>
          <a:p>
            <a:r>
              <a:rPr lang="en-US" dirty="0"/>
              <a:t>Early quoting on Jan 17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  <a:p>
            <a:r>
              <a:rPr lang="en-US" dirty="0"/>
              <a:t>RTS Feb on 20</a:t>
            </a:r>
            <a:r>
              <a:rPr lang="en-US" baseline="30000" dirty="0"/>
              <a:t>th</a:t>
            </a:r>
            <a:r>
              <a:rPr lang="en-US" dirty="0"/>
              <a:t>, 2024 </a:t>
            </a:r>
          </a:p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C8EEB-0E13-B16E-3788-2B2D59619D7D}"/>
              </a:ext>
            </a:extLst>
          </p:cNvPr>
          <p:cNvSpPr txBox="1"/>
          <p:nvPr/>
        </p:nvSpPr>
        <p:spPr>
          <a:xfrm>
            <a:off x="-914400" y="1114787"/>
            <a:ext cx="5638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Non-disclosure use only until RTS February 20,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05456-B0FC-BA9B-46A9-7779F43991CF}"/>
              </a:ext>
            </a:extLst>
          </p:cNvPr>
          <p:cNvSpPr/>
          <p:nvPr/>
        </p:nvSpPr>
        <p:spPr>
          <a:xfrm>
            <a:off x="1732" y="1433946"/>
            <a:ext cx="8612330" cy="2828058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80294"/>
            <a:ext cx="8382000" cy="2908489"/>
          </a:xfrm>
        </p:spPr>
        <p:txBody>
          <a:bodyPr/>
          <a:lstStyle/>
          <a:p>
            <a:br>
              <a:rPr lang="en-US" sz="4800" dirty="0"/>
            </a:br>
            <a:r>
              <a:rPr lang="en-US" sz="4800" dirty="0"/>
              <a:t>PowerScale Next Generation</a:t>
            </a:r>
            <a:br>
              <a:rPr lang="en-US" sz="4800" dirty="0"/>
            </a:br>
            <a:r>
              <a:rPr lang="en-US" sz="4800" dirty="0"/>
              <a:t>All-Flash F210 &amp; F710 </a:t>
            </a:r>
            <a:br>
              <a:rPr lang="en-US" sz="4800" dirty="0"/>
            </a:br>
            <a:r>
              <a:rPr lang="en-US" sz="4800" dirty="0"/>
              <a:t>New Product Introduction (NPI)</a:t>
            </a:r>
            <a:br>
              <a:rPr lang="en-US" sz="4800" dirty="0"/>
            </a:br>
            <a:r>
              <a:rPr lang="en-US" sz="1800" dirty="0"/>
              <a:t>What’s New Overview</a:t>
            </a:r>
          </a:p>
        </p:txBody>
      </p:sp>
    </p:spTree>
    <p:extLst>
      <p:ext uri="{BB962C8B-B14F-4D97-AF65-F5344CB8AC3E}">
        <p14:creationId xmlns:p14="http://schemas.microsoft.com/office/powerpoint/2010/main" val="3073933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0A12-5A79-431B-AAB3-A563E0B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logo slide</a:t>
            </a:r>
          </a:p>
        </p:txBody>
      </p:sp>
    </p:spTree>
    <p:extLst>
      <p:ext uri="{BB962C8B-B14F-4D97-AF65-F5344CB8AC3E}">
        <p14:creationId xmlns:p14="http://schemas.microsoft.com/office/powerpoint/2010/main" val="188024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1BA5BF1C-3639-84B8-40B0-A0B08AA72486}"/>
              </a:ext>
            </a:extLst>
          </p:cNvPr>
          <p:cNvSpPr txBox="1"/>
          <p:nvPr/>
        </p:nvSpPr>
        <p:spPr>
          <a:xfrm>
            <a:off x="528567" y="2949351"/>
            <a:ext cx="3518322" cy="3498424"/>
          </a:xfrm>
          <a:prstGeom prst="rect">
            <a:avLst/>
          </a:prstGeom>
          <a:solidFill>
            <a:srgbClr val="0D2155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 algn="l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Unmatched performance and scale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Multicloud</a:t>
            </a:r>
            <a:r>
              <a:rPr lang="en-US" dirty="0"/>
              <a:t> enabled 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Secure by design 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Exceptional efficiency 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End-to-end validated solution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287191-241C-7663-39BA-F3411DFB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59" y="594801"/>
            <a:ext cx="11890418" cy="38779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2800" dirty="0"/>
              <a:t>PowerScale </a:t>
            </a:r>
            <a:r>
              <a:rPr lang="en-US" sz="2800" dirty="0" err="1"/>
              <a:t>OneFs</a:t>
            </a:r>
            <a:r>
              <a:rPr lang="en-US" sz="2800" dirty="0"/>
              <a:t> – What’s new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7D6E72-9739-BCF1-C97B-7C4F350C4997}"/>
              </a:ext>
            </a:extLst>
          </p:cNvPr>
          <p:cNvSpPr/>
          <p:nvPr/>
        </p:nvSpPr>
        <p:spPr>
          <a:xfrm>
            <a:off x="1472805" y="911186"/>
            <a:ext cx="1721780" cy="172178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E16E81-6340-6D08-FAB6-4AA4AC45B6AF}"/>
              </a:ext>
            </a:extLst>
          </p:cNvPr>
          <p:cNvSpPr/>
          <p:nvPr/>
        </p:nvSpPr>
        <p:spPr>
          <a:xfrm>
            <a:off x="5216384" y="897674"/>
            <a:ext cx="1721780" cy="172178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46C1BA-8D82-2C4B-DA42-60F0CCE1B92A}"/>
              </a:ext>
            </a:extLst>
          </p:cNvPr>
          <p:cNvSpPr/>
          <p:nvPr/>
        </p:nvSpPr>
        <p:spPr>
          <a:xfrm>
            <a:off x="8959963" y="897674"/>
            <a:ext cx="1721780" cy="172178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1F461-65B6-3F95-DE76-943915010D5A}"/>
              </a:ext>
            </a:extLst>
          </p:cNvPr>
          <p:cNvSpPr txBox="1"/>
          <p:nvPr/>
        </p:nvSpPr>
        <p:spPr>
          <a:xfrm>
            <a:off x="304659" y="1009254"/>
            <a:ext cx="1132854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3"/>
                </a:solidFill>
                <a:cs typeface="Arial"/>
              </a:rPr>
              <a:t>- Overview</a:t>
            </a:r>
            <a:endParaRPr lang="en-US" sz="1600">
              <a:solidFill>
                <a:schemeClr val="accent3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208528-871E-F143-60B9-82762E01B583}"/>
              </a:ext>
            </a:extLst>
          </p:cNvPr>
          <p:cNvSpPr txBox="1"/>
          <p:nvPr/>
        </p:nvSpPr>
        <p:spPr>
          <a:xfrm>
            <a:off x="528567" y="2391801"/>
            <a:ext cx="3518322" cy="931305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b="1" dirty="0">
                <a:solidFill>
                  <a:srgbClr val="044B86"/>
                </a:solidFill>
              </a:rPr>
              <a:t>Key Value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9E376D-29A2-CE73-7296-17031D3C2FA2}"/>
              </a:ext>
            </a:extLst>
          </p:cNvPr>
          <p:cNvSpPr txBox="1"/>
          <p:nvPr/>
        </p:nvSpPr>
        <p:spPr>
          <a:xfrm>
            <a:off x="465910" y="1447842"/>
            <a:ext cx="1116728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300"/>
              </a:spcAft>
              <a:buClr>
                <a:schemeClr val="accent1"/>
              </a:buClr>
            </a:pPr>
            <a:r>
              <a:rPr lang="en-US" sz="1800" dirty="0">
                <a:solidFill>
                  <a:schemeClr val="tx2"/>
                </a:solidFill>
              </a:rPr>
              <a:t>Leveraging latest generation PowerEdge platforms (R660) to provide business continuity and innovative solutions for next-gen </a:t>
            </a:r>
            <a:r>
              <a:rPr lang="en-US" dirty="0">
                <a:solidFill>
                  <a:schemeClr val="tx2"/>
                </a:solidFill>
              </a:rPr>
              <a:t>file storage workloads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B760EA-97BC-9365-34AB-724CA8BD39D6}"/>
              </a:ext>
            </a:extLst>
          </p:cNvPr>
          <p:cNvSpPr txBox="1"/>
          <p:nvPr/>
        </p:nvSpPr>
        <p:spPr>
          <a:xfrm>
            <a:off x="4511040" y="2391801"/>
            <a:ext cx="6918960" cy="931305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b="1" dirty="0">
                <a:solidFill>
                  <a:srgbClr val="044B86"/>
                </a:solidFill>
              </a:rPr>
              <a:t>Introducing F710 &amp; F210 all-flash nodes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6839816-CAB3-F45D-52CD-745DAEE2B238}"/>
              </a:ext>
            </a:extLst>
          </p:cNvPr>
          <p:cNvSpPr txBox="1"/>
          <p:nvPr/>
        </p:nvSpPr>
        <p:spPr>
          <a:xfrm>
            <a:off x="4495800" y="3482342"/>
            <a:ext cx="7137399" cy="30967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600" b="1" dirty="0">
                <a:solidFill>
                  <a:schemeClr val="bg2"/>
                </a:solidFill>
              </a:rPr>
              <a:t>Empowering Next-Gen Workloads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​Ideal for Gen AI in all phases of workflows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Media &amp; Entertainment (M&amp;E) Content Creation &amp; Rendering workflows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Electronic Design Automation (EDA), for high concurrency &amp; low latency workloads 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1600" b="1" dirty="0">
                <a:solidFill>
                  <a:schemeClr val="bg2"/>
                </a:solidFill>
              </a:rPr>
              <a:t>Vertical Target Markets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Gen AI, Analytics / AI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M&amp;E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EDA / Smart Factory / Automation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Healthcare &amp; Life Sciences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Financial Services, High Frequency Trading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Energy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Education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Transportation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B4581-425A-9785-2DF2-802E54AF84B9}"/>
              </a:ext>
            </a:extLst>
          </p:cNvPr>
          <p:cNvSpPr txBox="1"/>
          <p:nvPr/>
        </p:nvSpPr>
        <p:spPr>
          <a:xfrm>
            <a:off x="1808730" y="30703"/>
            <a:ext cx="5638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Non-disclosure use only until RTS February 20, 2024</a:t>
            </a:r>
          </a:p>
        </p:txBody>
      </p:sp>
    </p:spTree>
    <p:extLst>
      <p:ext uri="{BB962C8B-B14F-4D97-AF65-F5344CB8AC3E}">
        <p14:creationId xmlns:p14="http://schemas.microsoft.com/office/powerpoint/2010/main" val="178526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B952-3990-4E4E-9057-0434D06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774" y="883162"/>
            <a:ext cx="10589815" cy="553998"/>
          </a:xfrm>
        </p:spPr>
        <p:txBody>
          <a:bodyPr/>
          <a:lstStyle/>
          <a:p>
            <a:r>
              <a:rPr lang="en-US" sz="4000" dirty="0"/>
              <a:t>PowerScale Portfolio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CFA1F17-713C-40B0-AD51-62F3556212B8}"/>
              </a:ext>
            </a:extLst>
          </p:cNvPr>
          <p:cNvCxnSpPr>
            <a:cxnSpLocks/>
          </p:cNvCxnSpPr>
          <p:nvPr/>
        </p:nvCxnSpPr>
        <p:spPr>
          <a:xfrm flipH="1" flipV="1">
            <a:off x="682096" y="1053170"/>
            <a:ext cx="1003" cy="5087099"/>
          </a:xfrm>
          <a:prstGeom prst="straightConnector1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784338D-93F0-462D-87C4-FD900021C8F9}"/>
              </a:ext>
            </a:extLst>
          </p:cNvPr>
          <p:cNvSpPr txBox="1"/>
          <p:nvPr/>
        </p:nvSpPr>
        <p:spPr>
          <a:xfrm>
            <a:off x="7825088" y="892654"/>
            <a:ext cx="2144800" cy="20512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60000"/>
                  <a:lumOff val="40000"/>
                </a:schemeClr>
              </a:gs>
              <a:gs pos="0">
                <a:schemeClr val="bg1">
                  <a:lumMod val="20000"/>
                  <a:lumOff val="80000"/>
                </a:schemeClr>
              </a:gs>
              <a:gs pos="75000">
                <a:schemeClr val="bg1">
                  <a:lumMod val="60000"/>
                  <a:lumOff val="40000"/>
                </a:schemeClr>
              </a:gs>
              <a:gs pos="100000">
                <a:schemeClr val="bg1">
                  <a:lumMod val="20000"/>
                  <a:lumOff val="8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33" b="1" dirty="0">
                <a:solidFill>
                  <a:srgbClr val="FFFFFF"/>
                </a:solidFill>
                <a:latin typeface="Arial"/>
              </a:rPr>
              <a:t>All-Flash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FCCF1D-EA3F-4F67-9CBF-476C71F01051}"/>
              </a:ext>
            </a:extLst>
          </p:cNvPr>
          <p:cNvSpPr txBox="1"/>
          <p:nvPr/>
        </p:nvSpPr>
        <p:spPr>
          <a:xfrm>
            <a:off x="4281031" y="3860164"/>
            <a:ext cx="2144800" cy="205121"/>
          </a:xfrm>
          <a:prstGeom prst="rect">
            <a:avLst/>
          </a:prstGeom>
          <a:gradFill flip="none" rotWithShape="1">
            <a:gsLst>
              <a:gs pos="25000">
                <a:schemeClr val="accent3">
                  <a:lumMod val="75000"/>
                </a:schemeClr>
              </a:gs>
              <a:gs pos="0">
                <a:srgbClr val="FBEECE"/>
              </a:gs>
              <a:gs pos="75000">
                <a:schemeClr val="accent3">
                  <a:lumMod val="75000"/>
                </a:schemeClr>
              </a:gs>
              <a:gs pos="100000">
                <a:srgbClr val="FBEECE"/>
              </a:gs>
            </a:gsLst>
            <a:lin ang="0" scaled="1"/>
            <a:tileRect/>
          </a:gradFill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33" b="1" dirty="0">
                <a:solidFill>
                  <a:srgbClr val="FFFFFF"/>
                </a:solidFill>
                <a:latin typeface="Arial"/>
              </a:rPr>
              <a:t>Hybrid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527349-4DCE-46F2-9075-02C773490453}"/>
              </a:ext>
            </a:extLst>
          </p:cNvPr>
          <p:cNvSpPr txBox="1"/>
          <p:nvPr/>
        </p:nvSpPr>
        <p:spPr>
          <a:xfrm>
            <a:off x="1331100" y="4715621"/>
            <a:ext cx="2144800" cy="205121"/>
          </a:xfrm>
          <a:prstGeom prst="rect">
            <a:avLst/>
          </a:prstGeom>
          <a:gradFill flip="none" rotWithShape="1">
            <a:gsLst>
              <a:gs pos="25000">
                <a:schemeClr val="accent3">
                  <a:lumMod val="75000"/>
                </a:schemeClr>
              </a:gs>
              <a:gs pos="0">
                <a:srgbClr val="F9D674"/>
              </a:gs>
              <a:gs pos="75000">
                <a:schemeClr val="accent3">
                  <a:lumMod val="7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33" b="1" dirty="0">
                <a:solidFill>
                  <a:srgbClr val="FFFFFF"/>
                </a:solidFill>
                <a:latin typeface="Arial"/>
              </a:rPr>
              <a:t>Archive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3FE09C-E738-412F-8609-0806C0064283}"/>
              </a:ext>
            </a:extLst>
          </p:cNvPr>
          <p:cNvSpPr txBox="1"/>
          <p:nvPr/>
        </p:nvSpPr>
        <p:spPr>
          <a:xfrm rot="16200000">
            <a:off x="-800641" y="3567985"/>
            <a:ext cx="2639788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467" spc="400">
                <a:solidFill>
                  <a:srgbClr val="444444">
                    <a:lumMod val="60000"/>
                    <a:lumOff val="40000"/>
                  </a:srgbClr>
                </a:solidFill>
                <a:latin typeface="Arial"/>
              </a:rPr>
              <a:t>PERFORMANCE</a:t>
            </a:r>
            <a:endParaRPr lang="en-US" sz="1600" spc="400">
              <a:solidFill>
                <a:srgbClr val="444444">
                  <a:lumMod val="60000"/>
                  <a:lumOff val="40000"/>
                </a:srgbClr>
              </a:solidFill>
              <a:latin typeface="Arial"/>
            </a:endParaRP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911E474-445A-4B58-AC0D-5E796E4929D4}"/>
              </a:ext>
            </a:extLst>
          </p:cNvPr>
          <p:cNvGrpSpPr/>
          <p:nvPr/>
        </p:nvGrpSpPr>
        <p:grpSpPr>
          <a:xfrm>
            <a:off x="9521738" y="3262119"/>
            <a:ext cx="1120779" cy="165860"/>
            <a:chOff x="3396075" y="4136629"/>
            <a:chExt cx="1546054" cy="275351"/>
          </a:xfrm>
        </p:grpSpPr>
        <p:sp>
          <p:nvSpPr>
            <p:cNvPr id="313" name="Hexagon 312">
              <a:extLst>
                <a:ext uri="{FF2B5EF4-FFF2-40B4-BE49-F238E27FC236}">
                  <a16:creationId xmlns:a16="http://schemas.microsoft.com/office/drawing/2014/main" id="{ABD82E60-0F92-4DF3-A695-6C47BA9A0A6C}"/>
                </a:ext>
              </a:extLst>
            </p:cNvPr>
            <p:cNvSpPr/>
            <p:nvPr/>
          </p:nvSpPr>
          <p:spPr>
            <a:xfrm>
              <a:off x="3574436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30BDA9A-2F6A-42FB-AA58-17A4CD343701}"/>
                </a:ext>
              </a:extLst>
            </p:cNvPr>
            <p:cNvCxnSpPr>
              <a:stCxn id="313" idx="0"/>
            </p:cNvCxnSpPr>
            <p:nvPr/>
          </p:nvCxnSpPr>
          <p:spPr>
            <a:xfrm>
              <a:off x="3764618" y="4275726"/>
              <a:ext cx="6741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F805DB0B-B83C-4319-A42B-12AF22CD8F1D}"/>
                </a:ext>
              </a:extLst>
            </p:cNvPr>
            <p:cNvCxnSpPr>
              <a:stCxn id="313" idx="2"/>
            </p:cNvCxnSpPr>
            <p:nvPr/>
          </p:nvCxnSpPr>
          <p:spPr>
            <a:xfrm flipH="1">
              <a:off x="3574436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5E1208E9-222D-4D5C-A776-E4BA5724BA68}"/>
                </a:ext>
              </a:extLst>
            </p:cNvPr>
            <p:cNvCxnSpPr>
              <a:stCxn id="313" idx="1"/>
            </p:cNvCxnSpPr>
            <p:nvPr/>
          </p:nvCxnSpPr>
          <p:spPr>
            <a:xfrm>
              <a:off x="3723631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8AE72D5-5972-4DBC-B794-840805819F09}"/>
                </a:ext>
              </a:extLst>
            </p:cNvPr>
            <p:cNvCxnSpPr/>
            <p:nvPr/>
          </p:nvCxnSpPr>
          <p:spPr>
            <a:xfrm flipH="1" flipV="1">
              <a:off x="3574436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CF6B5DB-9E52-41A1-8AEC-9B28BABD321D}"/>
                </a:ext>
              </a:extLst>
            </p:cNvPr>
            <p:cNvCxnSpPr/>
            <p:nvPr/>
          </p:nvCxnSpPr>
          <p:spPr>
            <a:xfrm flipV="1">
              <a:off x="3723631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Hexagon 318">
              <a:extLst>
                <a:ext uri="{FF2B5EF4-FFF2-40B4-BE49-F238E27FC236}">
                  <a16:creationId xmlns:a16="http://schemas.microsoft.com/office/drawing/2014/main" id="{00501367-213B-455B-980E-D537D7801E83}"/>
                </a:ext>
              </a:extLst>
            </p:cNvPr>
            <p:cNvSpPr/>
            <p:nvPr/>
          </p:nvSpPr>
          <p:spPr>
            <a:xfrm>
              <a:off x="3828061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5CA6F87-B24F-4FB8-BEAD-E71D62F4CB29}"/>
                </a:ext>
              </a:extLst>
            </p:cNvPr>
            <p:cNvCxnSpPr>
              <a:stCxn id="319" idx="2"/>
            </p:cNvCxnSpPr>
            <p:nvPr/>
          </p:nvCxnSpPr>
          <p:spPr>
            <a:xfrm flipH="1">
              <a:off x="3828061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DFA4116C-E54D-41DC-8784-4374C6087EBE}"/>
                </a:ext>
              </a:extLst>
            </p:cNvPr>
            <p:cNvCxnSpPr>
              <a:stCxn id="319" idx="1"/>
            </p:cNvCxnSpPr>
            <p:nvPr/>
          </p:nvCxnSpPr>
          <p:spPr>
            <a:xfrm>
              <a:off x="3977256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33E8361D-BFBC-4C0B-9B9E-9D5180E3FBB3}"/>
                </a:ext>
              </a:extLst>
            </p:cNvPr>
            <p:cNvCxnSpPr/>
            <p:nvPr/>
          </p:nvCxnSpPr>
          <p:spPr>
            <a:xfrm flipH="1" flipV="1">
              <a:off x="3828061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732A3EE-45CF-4DDA-BF51-E5980ECB84B2}"/>
                </a:ext>
              </a:extLst>
            </p:cNvPr>
            <p:cNvCxnSpPr/>
            <p:nvPr/>
          </p:nvCxnSpPr>
          <p:spPr>
            <a:xfrm flipV="1">
              <a:off x="3977256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9CD6D3-B354-4964-8548-A409E6044181}"/>
                </a:ext>
              </a:extLst>
            </p:cNvPr>
            <p:cNvCxnSpPr/>
            <p:nvPr/>
          </p:nvCxnSpPr>
          <p:spPr>
            <a:xfrm>
              <a:off x="4022213" y="4275726"/>
              <a:ext cx="6741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Hexagon 324">
              <a:extLst>
                <a:ext uri="{FF2B5EF4-FFF2-40B4-BE49-F238E27FC236}">
                  <a16:creationId xmlns:a16="http://schemas.microsoft.com/office/drawing/2014/main" id="{619862CE-94D6-4C0F-8A6A-7A3634CA071E}"/>
                </a:ext>
              </a:extLst>
            </p:cNvPr>
            <p:cNvSpPr/>
            <p:nvPr/>
          </p:nvSpPr>
          <p:spPr>
            <a:xfrm>
              <a:off x="4089626" y="4193750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6BF7A74D-190C-4183-8F60-FB58391A5F66}"/>
                </a:ext>
              </a:extLst>
            </p:cNvPr>
            <p:cNvCxnSpPr>
              <a:stCxn id="325" idx="0"/>
            </p:cNvCxnSpPr>
            <p:nvPr/>
          </p:nvCxnSpPr>
          <p:spPr>
            <a:xfrm>
              <a:off x="4279808" y="4275726"/>
              <a:ext cx="6741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747D633C-F6D3-4060-9C63-ABC2D0D46CFA}"/>
                </a:ext>
              </a:extLst>
            </p:cNvPr>
            <p:cNvCxnSpPr>
              <a:stCxn id="325" idx="2"/>
            </p:cNvCxnSpPr>
            <p:nvPr/>
          </p:nvCxnSpPr>
          <p:spPr>
            <a:xfrm flipH="1">
              <a:off x="4089626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28AD0C71-1497-42EB-8526-5394DA265722}"/>
                </a:ext>
              </a:extLst>
            </p:cNvPr>
            <p:cNvCxnSpPr>
              <a:stCxn id="325" idx="1"/>
            </p:cNvCxnSpPr>
            <p:nvPr/>
          </p:nvCxnSpPr>
          <p:spPr>
            <a:xfrm>
              <a:off x="4238821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7630C92-A27E-4BA8-A2BB-6F0471916864}"/>
                </a:ext>
              </a:extLst>
            </p:cNvPr>
            <p:cNvCxnSpPr/>
            <p:nvPr/>
          </p:nvCxnSpPr>
          <p:spPr>
            <a:xfrm flipH="1" flipV="1">
              <a:off x="4089626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C120CBD-775C-41B2-906D-3E36ACEF9FDE}"/>
                </a:ext>
              </a:extLst>
            </p:cNvPr>
            <p:cNvCxnSpPr/>
            <p:nvPr/>
          </p:nvCxnSpPr>
          <p:spPr>
            <a:xfrm flipV="1">
              <a:off x="4238821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Hexagon 330">
              <a:extLst>
                <a:ext uri="{FF2B5EF4-FFF2-40B4-BE49-F238E27FC236}">
                  <a16:creationId xmlns:a16="http://schemas.microsoft.com/office/drawing/2014/main" id="{101110D5-446D-4EED-906E-122EFA2B453B}"/>
                </a:ext>
              </a:extLst>
            </p:cNvPr>
            <p:cNvSpPr/>
            <p:nvPr/>
          </p:nvSpPr>
          <p:spPr>
            <a:xfrm>
              <a:off x="4343251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905E9F90-711C-435D-A98A-210289F440BB}"/>
                </a:ext>
              </a:extLst>
            </p:cNvPr>
            <p:cNvCxnSpPr>
              <a:stCxn id="331" idx="2"/>
            </p:cNvCxnSpPr>
            <p:nvPr/>
          </p:nvCxnSpPr>
          <p:spPr>
            <a:xfrm flipH="1">
              <a:off x="4343251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727DF4C9-B1D9-4BBA-9456-E5E79F9CC3A3}"/>
                </a:ext>
              </a:extLst>
            </p:cNvPr>
            <p:cNvCxnSpPr>
              <a:stCxn id="331" idx="1"/>
            </p:cNvCxnSpPr>
            <p:nvPr/>
          </p:nvCxnSpPr>
          <p:spPr>
            <a:xfrm>
              <a:off x="4492446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E504704-256A-4B46-8B8D-B98D456A14FF}"/>
                </a:ext>
              </a:extLst>
            </p:cNvPr>
            <p:cNvCxnSpPr/>
            <p:nvPr/>
          </p:nvCxnSpPr>
          <p:spPr>
            <a:xfrm flipH="1" flipV="1">
              <a:off x="4343251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ACB6A422-46E0-4197-97D5-44A05CA175B4}"/>
                </a:ext>
              </a:extLst>
            </p:cNvPr>
            <p:cNvCxnSpPr/>
            <p:nvPr/>
          </p:nvCxnSpPr>
          <p:spPr>
            <a:xfrm flipV="1">
              <a:off x="4492446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D48AFB6-DAF1-481D-8EE6-B6E284CA2F1B}"/>
                </a:ext>
              </a:extLst>
            </p:cNvPr>
            <p:cNvCxnSpPr/>
            <p:nvPr/>
          </p:nvCxnSpPr>
          <p:spPr>
            <a:xfrm>
              <a:off x="4537403" y="4275726"/>
              <a:ext cx="6741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Hexagon 336">
              <a:extLst>
                <a:ext uri="{FF2B5EF4-FFF2-40B4-BE49-F238E27FC236}">
                  <a16:creationId xmlns:a16="http://schemas.microsoft.com/office/drawing/2014/main" id="{6E663C49-1566-4289-A0CF-361AEC87CB5A}"/>
                </a:ext>
              </a:extLst>
            </p:cNvPr>
            <p:cNvSpPr/>
            <p:nvPr/>
          </p:nvSpPr>
          <p:spPr>
            <a:xfrm>
              <a:off x="4608733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5ED7D07C-B0E9-4E8C-B840-CB5678C2C7DC}"/>
                </a:ext>
              </a:extLst>
            </p:cNvPr>
            <p:cNvCxnSpPr>
              <a:stCxn id="337" idx="2"/>
            </p:cNvCxnSpPr>
            <p:nvPr/>
          </p:nvCxnSpPr>
          <p:spPr>
            <a:xfrm flipH="1">
              <a:off x="4608733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6A340193-D07E-4BA5-94FE-FC11DF4B2480}"/>
                </a:ext>
              </a:extLst>
            </p:cNvPr>
            <p:cNvCxnSpPr>
              <a:stCxn id="337" idx="1"/>
            </p:cNvCxnSpPr>
            <p:nvPr/>
          </p:nvCxnSpPr>
          <p:spPr>
            <a:xfrm>
              <a:off x="4757928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070929C-563C-41DC-AE17-23460FC30A4D}"/>
                </a:ext>
              </a:extLst>
            </p:cNvPr>
            <p:cNvCxnSpPr/>
            <p:nvPr/>
          </p:nvCxnSpPr>
          <p:spPr>
            <a:xfrm flipH="1" flipV="1">
              <a:off x="4608733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7BDE64B1-3E19-4AFB-A012-7A53BC1AFBB5}"/>
                </a:ext>
              </a:extLst>
            </p:cNvPr>
            <p:cNvCxnSpPr/>
            <p:nvPr/>
          </p:nvCxnSpPr>
          <p:spPr>
            <a:xfrm flipV="1">
              <a:off x="4757928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A01F254-96CE-4D57-8EFC-C6BDA50BFC3C}"/>
                </a:ext>
              </a:extLst>
            </p:cNvPr>
            <p:cNvSpPr/>
            <p:nvPr/>
          </p:nvSpPr>
          <p:spPr>
            <a:xfrm>
              <a:off x="3396075" y="4136629"/>
              <a:ext cx="1546054" cy="272478"/>
            </a:xfrm>
            <a:prstGeom prst="rect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343" name="Rounded Rectangle 63">
              <a:extLst>
                <a:ext uri="{FF2B5EF4-FFF2-40B4-BE49-F238E27FC236}">
                  <a16:creationId xmlns:a16="http://schemas.microsoft.com/office/drawing/2014/main" id="{2713B56D-F52D-4416-99C4-79C2B475FBFF}"/>
                </a:ext>
              </a:extLst>
            </p:cNvPr>
            <p:cNvSpPr/>
            <p:nvPr/>
          </p:nvSpPr>
          <p:spPr>
            <a:xfrm>
              <a:off x="4860955" y="4162332"/>
              <a:ext cx="46792" cy="114709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344" name="Rounded Rectangle 64">
              <a:extLst>
                <a:ext uri="{FF2B5EF4-FFF2-40B4-BE49-F238E27FC236}">
                  <a16:creationId xmlns:a16="http://schemas.microsoft.com/office/drawing/2014/main" id="{158C762B-2003-4EA7-88F1-2C1E34E76025}"/>
                </a:ext>
              </a:extLst>
            </p:cNvPr>
            <p:cNvSpPr/>
            <p:nvPr/>
          </p:nvSpPr>
          <p:spPr>
            <a:xfrm>
              <a:off x="4860955" y="4302744"/>
              <a:ext cx="45719" cy="80976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345" name="Rounded Rectangle 65">
              <a:extLst>
                <a:ext uri="{FF2B5EF4-FFF2-40B4-BE49-F238E27FC236}">
                  <a16:creationId xmlns:a16="http://schemas.microsoft.com/office/drawing/2014/main" id="{AD72A4ED-946F-4483-A5C8-AFD2533C48D5}"/>
                </a:ext>
              </a:extLst>
            </p:cNvPr>
            <p:cNvSpPr/>
            <p:nvPr/>
          </p:nvSpPr>
          <p:spPr>
            <a:xfrm>
              <a:off x="3420315" y="4250008"/>
              <a:ext cx="122399" cy="45719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13ED387-3F9C-4DCE-94D1-CB2542FD2EAF}"/>
              </a:ext>
            </a:extLst>
          </p:cNvPr>
          <p:cNvGrpSpPr/>
          <p:nvPr/>
        </p:nvGrpSpPr>
        <p:grpSpPr>
          <a:xfrm>
            <a:off x="9144000" y="3380953"/>
            <a:ext cx="1992665" cy="309372"/>
            <a:chOff x="853049" y="3949564"/>
            <a:chExt cx="1898066" cy="37788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7E569-7ED5-429D-B6A0-3F3A2BFF438E}"/>
                </a:ext>
              </a:extLst>
            </p:cNvPr>
            <p:cNvSpPr txBox="1"/>
            <p:nvPr/>
          </p:nvSpPr>
          <p:spPr>
            <a:xfrm>
              <a:off x="853049" y="4177072"/>
              <a:ext cx="1898066" cy="1503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0076CE"/>
                  </a:solidFill>
                  <a:latin typeface="Arial"/>
                </a:rPr>
                <a:t>Min 23.1TB – 180TB raw (3U).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4B2074A-BF64-4264-801F-10E60E68EB18}"/>
                </a:ext>
              </a:extLst>
            </p:cNvPr>
            <p:cNvSpPr txBox="1"/>
            <p:nvPr/>
          </p:nvSpPr>
          <p:spPr>
            <a:xfrm>
              <a:off x="1444629" y="3949564"/>
              <a:ext cx="609598" cy="20057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0076CE"/>
                  </a:solidFill>
                  <a:latin typeface="Arial"/>
                </a:rPr>
                <a:t>F210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ACBE37E0-35E6-456E-93F8-30FD3FBD70D4}"/>
              </a:ext>
            </a:extLst>
          </p:cNvPr>
          <p:cNvGrpSpPr/>
          <p:nvPr/>
        </p:nvGrpSpPr>
        <p:grpSpPr>
          <a:xfrm>
            <a:off x="9721155" y="2323047"/>
            <a:ext cx="1120779" cy="165860"/>
            <a:chOff x="3396075" y="4136629"/>
            <a:chExt cx="1546054" cy="275351"/>
          </a:xfrm>
        </p:grpSpPr>
        <p:sp>
          <p:nvSpPr>
            <p:cNvPr id="279" name="Hexagon 278">
              <a:extLst>
                <a:ext uri="{FF2B5EF4-FFF2-40B4-BE49-F238E27FC236}">
                  <a16:creationId xmlns:a16="http://schemas.microsoft.com/office/drawing/2014/main" id="{30E3D1D0-F7BB-4582-BEFA-2F7B3E5D49A5}"/>
                </a:ext>
              </a:extLst>
            </p:cNvPr>
            <p:cNvSpPr/>
            <p:nvPr/>
          </p:nvSpPr>
          <p:spPr>
            <a:xfrm>
              <a:off x="3574436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15C25A7-5D86-41DC-8098-EA85EE831F10}"/>
                </a:ext>
              </a:extLst>
            </p:cNvPr>
            <p:cNvCxnSpPr>
              <a:stCxn id="279" idx="0"/>
            </p:cNvCxnSpPr>
            <p:nvPr/>
          </p:nvCxnSpPr>
          <p:spPr>
            <a:xfrm>
              <a:off x="3764618" y="4275726"/>
              <a:ext cx="6741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E9D9FD1-53D6-442B-8A71-AA64BF5EE3AE}"/>
                </a:ext>
              </a:extLst>
            </p:cNvPr>
            <p:cNvCxnSpPr>
              <a:stCxn id="279" idx="2"/>
            </p:cNvCxnSpPr>
            <p:nvPr/>
          </p:nvCxnSpPr>
          <p:spPr>
            <a:xfrm flipH="1">
              <a:off x="3574436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83A94BF-7DC5-42DD-BF41-3B3B318CD2D3}"/>
                </a:ext>
              </a:extLst>
            </p:cNvPr>
            <p:cNvCxnSpPr>
              <a:stCxn id="279" idx="1"/>
            </p:cNvCxnSpPr>
            <p:nvPr/>
          </p:nvCxnSpPr>
          <p:spPr>
            <a:xfrm>
              <a:off x="3723631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FDBB2727-0D0D-479B-A98E-279475012AD5}"/>
                </a:ext>
              </a:extLst>
            </p:cNvPr>
            <p:cNvCxnSpPr/>
            <p:nvPr/>
          </p:nvCxnSpPr>
          <p:spPr>
            <a:xfrm flipH="1" flipV="1">
              <a:off x="3574436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61666851-3BDD-45A9-A3C9-BA8063A5C677}"/>
                </a:ext>
              </a:extLst>
            </p:cNvPr>
            <p:cNvCxnSpPr/>
            <p:nvPr/>
          </p:nvCxnSpPr>
          <p:spPr>
            <a:xfrm flipV="1">
              <a:off x="3723631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Hexagon 284">
              <a:extLst>
                <a:ext uri="{FF2B5EF4-FFF2-40B4-BE49-F238E27FC236}">
                  <a16:creationId xmlns:a16="http://schemas.microsoft.com/office/drawing/2014/main" id="{4B27A4CB-2217-4F24-B0AA-917817ADDF51}"/>
                </a:ext>
              </a:extLst>
            </p:cNvPr>
            <p:cNvSpPr/>
            <p:nvPr/>
          </p:nvSpPr>
          <p:spPr>
            <a:xfrm>
              <a:off x="3828061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55C06108-9EAC-441A-8F01-52699BB0D540}"/>
                </a:ext>
              </a:extLst>
            </p:cNvPr>
            <p:cNvCxnSpPr>
              <a:stCxn id="285" idx="2"/>
            </p:cNvCxnSpPr>
            <p:nvPr/>
          </p:nvCxnSpPr>
          <p:spPr>
            <a:xfrm flipH="1">
              <a:off x="3828061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64E6030E-5163-4849-A491-B93B762684C1}"/>
                </a:ext>
              </a:extLst>
            </p:cNvPr>
            <p:cNvCxnSpPr>
              <a:stCxn id="285" idx="1"/>
            </p:cNvCxnSpPr>
            <p:nvPr/>
          </p:nvCxnSpPr>
          <p:spPr>
            <a:xfrm>
              <a:off x="3977256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82DA3F-8459-4413-9FE7-01C6B75E8387}"/>
                </a:ext>
              </a:extLst>
            </p:cNvPr>
            <p:cNvCxnSpPr/>
            <p:nvPr/>
          </p:nvCxnSpPr>
          <p:spPr>
            <a:xfrm flipH="1" flipV="1">
              <a:off x="3828061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407E4F86-7EB7-4F7B-BF9E-444C9DB5D824}"/>
                </a:ext>
              </a:extLst>
            </p:cNvPr>
            <p:cNvCxnSpPr/>
            <p:nvPr/>
          </p:nvCxnSpPr>
          <p:spPr>
            <a:xfrm flipV="1">
              <a:off x="3977256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6221051-5B1E-40A0-93A9-8EE07FEDFB50}"/>
                </a:ext>
              </a:extLst>
            </p:cNvPr>
            <p:cNvCxnSpPr/>
            <p:nvPr/>
          </p:nvCxnSpPr>
          <p:spPr>
            <a:xfrm>
              <a:off x="4022213" y="4275726"/>
              <a:ext cx="6741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Hexagon 290">
              <a:extLst>
                <a:ext uri="{FF2B5EF4-FFF2-40B4-BE49-F238E27FC236}">
                  <a16:creationId xmlns:a16="http://schemas.microsoft.com/office/drawing/2014/main" id="{A8120017-ABF2-48C6-AB64-1A649D4332F7}"/>
                </a:ext>
              </a:extLst>
            </p:cNvPr>
            <p:cNvSpPr/>
            <p:nvPr/>
          </p:nvSpPr>
          <p:spPr>
            <a:xfrm>
              <a:off x="4089626" y="4193750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6FDC8542-D65A-402D-8B18-A4D16E82128B}"/>
                </a:ext>
              </a:extLst>
            </p:cNvPr>
            <p:cNvCxnSpPr>
              <a:stCxn id="291" idx="0"/>
            </p:cNvCxnSpPr>
            <p:nvPr/>
          </p:nvCxnSpPr>
          <p:spPr>
            <a:xfrm>
              <a:off x="4279808" y="4275726"/>
              <a:ext cx="6741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17741D06-ADA9-4AF0-8DE3-D18739C0DD72}"/>
                </a:ext>
              </a:extLst>
            </p:cNvPr>
            <p:cNvCxnSpPr>
              <a:stCxn id="291" idx="2"/>
            </p:cNvCxnSpPr>
            <p:nvPr/>
          </p:nvCxnSpPr>
          <p:spPr>
            <a:xfrm flipH="1">
              <a:off x="4089626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2307F31D-6576-4F18-908B-7B291906FEBC}"/>
                </a:ext>
              </a:extLst>
            </p:cNvPr>
            <p:cNvCxnSpPr>
              <a:stCxn id="291" idx="1"/>
            </p:cNvCxnSpPr>
            <p:nvPr/>
          </p:nvCxnSpPr>
          <p:spPr>
            <a:xfrm>
              <a:off x="4238821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EBCA5A63-BB96-4B5C-BE64-9807EA9D4927}"/>
                </a:ext>
              </a:extLst>
            </p:cNvPr>
            <p:cNvCxnSpPr/>
            <p:nvPr/>
          </p:nvCxnSpPr>
          <p:spPr>
            <a:xfrm flipH="1" flipV="1">
              <a:off x="4089626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7B08396D-BDF3-4472-9E87-96BE186D688C}"/>
                </a:ext>
              </a:extLst>
            </p:cNvPr>
            <p:cNvCxnSpPr/>
            <p:nvPr/>
          </p:nvCxnSpPr>
          <p:spPr>
            <a:xfrm flipV="1">
              <a:off x="4238821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Hexagon 296">
              <a:extLst>
                <a:ext uri="{FF2B5EF4-FFF2-40B4-BE49-F238E27FC236}">
                  <a16:creationId xmlns:a16="http://schemas.microsoft.com/office/drawing/2014/main" id="{46BD3E3B-AB82-407B-BE2A-4D8D5500EAB6}"/>
                </a:ext>
              </a:extLst>
            </p:cNvPr>
            <p:cNvSpPr/>
            <p:nvPr/>
          </p:nvSpPr>
          <p:spPr>
            <a:xfrm>
              <a:off x="4343251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0B47D05-814E-4699-A46F-573705DA043A}"/>
                </a:ext>
              </a:extLst>
            </p:cNvPr>
            <p:cNvCxnSpPr>
              <a:stCxn id="297" idx="2"/>
            </p:cNvCxnSpPr>
            <p:nvPr/>
          </p:nvCxnSpPr>
          <p:spPr>
            <a:xfrm flipH="1">
              <a:off x="4343251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EF48449-6DBD-4D5C-B171-2E3550D5B0BF}"/>
                </a:ext>
              </a:extLst>
            </p:cNvPr>
            <p:cNvCxnSpPr>
              <a:stCxn id="297" idx="1"/>
            </p:cNvCxnSpPr>
            <p:nvPr/>
          </p:nvCxnSpPr>
          <p:spPr>
            <a:xfrm>
              <a:off x="4492446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BA9D6A4F-9C15-439F-952A-D642BED8DA72}"/>
                </a:ext>
              </a:extLst>
            </p:cNvPr>
            <p:cNvCxnSpPr/>
            <p:nvPr/>
          </p:nvCxnSpPr>
          <p:spPr>
            <a:xfrm flipH="1" flipV="1">
              <a:off x="4343251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D297E82-EE66-4C62-8BDE-D45160B6C302}"/>
                </a:ext>
              </a:extLst>
            </p:cNvPr>
            <p:cNvCxnSpPr/>
            <p:nvPr/>
          </p:nvCxnSpPr>
          <p:spPr>
            <a:xfrm flipV="1">
              <a:off x="4492446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6F71611-6D52-44F1-9381-86A76652AABE}"/>
                </a:ext>
              </a:extLst>
            </p:cNvPr>
            <p:cNvCxnSpPr/>
            <p:nvPr/>
          </p:nvCxnSpPr>
          <p:spPr>
            <a:xfrm>
              <a:off x="4537403" y="4275726"/>
              <a:ext cx="6741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Hexagon 302">
              <a:extLst>
                <a:ext uri="{FF2B5EF4-FFF2-40B4-BE49-F238E27FC236}">
                  <a16:creationId xmlns:a16="http://schemas.microsoft.com/office/drawing/2014/main" id="{856993BA-377E-41CE-A325-B27BD67F36DE}"/>
                </a:ext>
              </a:extLst>
            </p:cNvPr>
            <p:cNvSpPr/>
            <p:nvPr/>
          </p:nvSpPr>
          <p:spPr>
            <a:xfrm>
              <a:off x="4608733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97EC2B9-FE2A-4D8B-B81D-B8E608332F31}"/>
                </a:ext>
              </a:extLst>
            </p:cNvPr>
            <p:cNvCxnSpPr>
              <a:stCxn id="303" idx="2"/>
            </p:cNvCxnSpPr>
            <p:nvPr/>
          </p:nvCxnSpPr>
          <p:spPr>
            <a:xfrm flipH="1">
              <a:off x="4608733" y="4357701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41033DE-8971-4497-B2A6-2872675E0238}"/>
                </a:ext>
              </a:extLst>
            </p:cNvPr>
            <p:cNvCxnSpPr>
              <a:stCxn id="303" idx="1"/>
            </p:cNvCxnSpPr>
            <p:nvPr/>
          </p:nvCxnSpPr>
          <p:spPr>
            <a:xfrm>
              <a:off x="4757928" y="4357701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5F1C82F-293A-46B4-84D3-1C824AAC92E9}"/>
                </a:ext>
              </a:extLst>
            </p:cNvPr>
            <p:cNvCxnSpPr/>
            <p:nvPr/>
          </p:nvCxnSpPr>
          <p:spPr>
            <a:xfrm flipH="1" flipV="1">
              <a:off x="4608733" y="4136629"/>
              <a:ext cx="40988" cy="54279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6FA57DC-5044-41FB-8EDB-376FA82FEAF1}"/>
                </a:ext>
              </a:extLst>
            </p:cNvPr>
            <p:cNvCxnSpPr/>
            <p:nvPr/>
          </p:nvCxnSpPr>
          <p:spPr>
            <a:xfrm flipV="1">
              <a:off x="4757928" y="4136629"/>
              <a:ext cx="37017" cy="51406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BFBC6AB-2A14-48D7-80FC-876540000580}"/>
                </a:ext>
              </a:extLst>
            </p:cNvPr>
            <p:cNvSpPr/>
            <p:nvPr/>
          </p:nvSpPr>
          <p:spPr>
            <a:xfrm>
              <a:off x="3396075" y="4136629"/>
              <a:ext cx="1546054" cy="272478"/>
            </a:xfrm>
            <a:prstGeom prst="rect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309" name="Rounded Rectangle 63">
              <a:extLst>
                <a:ext uri="{FF2B5EF4-FFF2-40B4-BE49-F238E27FC236}">
                  <a16:creationId xmlns:a16="http://schemas.microsoft.com/office/drawing/2014/main" id="{2EDA72E2-699F-4D11-8C1D-36AC80346E59}"/>
                </a:ext>
              </a:extLst>
            </p:cNvPr>
            <p:cNvSpPr/>
            <p:nvPr/>
          </p:nvSpPr>
          <p:spPr>
            <a:xfrm>
              <a:off x="4860955" y="4162332"/>
              <a:ext cx="46792" cy="114709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310" name="Rounded Rectangle 64">
              <a:extLst>
                <a:ext uri="{FF2B5EF4-FFF2-40B4-BE49-F238E27FC236}">
                  <a16:creationId xmlns:a16="http://schemas.microsoft.com/office/drawing/2014/main" id="{880D6C8D-166A-4C7F-9FE3-BC8EBC907B50}"/>
                </a:ext>
              </a:extLst>
            </p:cNvPr>
            <p:cNvSpPr/>
            <p:nvPr/>
          </p:nvSpPr>
          <p:spPr>
            <a:xfrm>
              <a:off x="4860955" y="4302744"/>
              <a:ext cx="45719" cy="80976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311" name="Rounded Rectangle 65">
              <a:extLst>
                <a:ext uri="{FF2B5EF4-FFF2-40B4-BE49-F238E27FC236}">
                  <a16:creationId xmlns:a16="http://schemas.microsoft.com/office/drawing/2014/main" id="{4A05DFC6-35A0-46E5-B179-FE3BF60AA2C6}"/>
                </a:ext>
              </a:extLst>
            </p:cNvPr>
            <p:cNvSpPr/>
            <p:nvPr/>
          </p:nvSpPr>
          <p:spPr>
            <a:xfrm>
              <a:off x="3420315" y="4250008"/>
              <a:ext cx="122399" cy="45719"/>
            </a:xfrm>
            <a:prstGeom prst="roundRect">
              <a:avLst/>
            </a:prstGeom>
            <a:noFill/>
            <a:ln w="12700" cmpd="sng">
              <a:solidFill>
                <a:schemeClr val="bg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4C4F876-770F-4AD9-95D0-1FC243192BC9}"/>
              </a:ext>
            </a:extLst>
          </p:cNvPr>
          <p:cNvGrpSpPr/>
          <p:nvPr/>
        </p:nvGrpSpPr>
        <p:grpSpPr>
          <a:xfrm>
            <a:off x="9377593" y="2456553"/>
            <a:ext cx="1930740" cy="293694"/>
            <a:chOff x="760589" y="3949509"/>
            <a:chExt cx="1839081" cy="35872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99B65B-3C18-496C-AF43-7054F216E8E6}"/>
                </a:ext>
              </a:extLst>
            </p:cNvPr>
            <p:cNvSpPr txBox="1"/>
            <p:nvPr/>
          </p:nvSpPr>
          <p:spPr>
            <a:xfrm>
              <a:off x="760589" y="4157863"/>
              <a:ext cx="1839081" cy="1503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0076CE"/>
                  </a:solidFill>
                  <a:latin typeface="Arial"/>
                </a:rPr>
                <a:t>Min 115.2TB – 900TB raw (3U). 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FAFA134-9268-4DD8-9149-03B058BA8D85}"/>
                </a:ext>
              </a:extLst>
            </p:cNvPr>
            <p:cNvSpPr txBox="1"/>
            <p:nvPr/>
          </p:nvSpPr>
          <p:spPr>
            <a:xfrm>
              <a:off x="1304270" y="3949509"/>
              <a:ext cx="609599" cy="20057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0076CE"/>
                  </a:solidFill>
                  <a:latin typeface="Arial"/>
                </a:rPr>
                <a:t>F710</a:t>
              </a: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8F03EA52-7C18-4F38-87BE-83E8E43230E7}"/>
              </a:ext>
            </a:extLst>
          </p:cNvPr>
          <p:cNvGrpSpPr>
            <a:grpSpLocks noChangeAspect="1"/>
          </p:cNvGrpSpPr>
          <p:nvPr/>
        </p:nvGrpSpPr>
        <p:grpSpPr>
          <a:xfrm>
            <a:off x="9970703" y="1271380"/>
            <a:ext cx="1292221" cy="409611"/>
            <a:chOff x="703261" y="1078452"/>
            <a:chExt cx="2066353" cy="502698"/>
          </a:xfrm>
        </p:grpSpPr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A82765F4-05D5-4150-B7A0-341198B8273F}"/>
                </a:ext>
              </a:extLst>
            </p:cNvPr>
            <p:cNvGrpSpPr/>
            <p:nvPr/>
          </p:nvGrpSpPr>
          <p:grpSpPr>
            <a:xfrm>
              <a:off x="703261" y="1078452"/>
              <a:ext cx="2066353" cy="274098"/>
              <a:chOff x="3396075" y="4136629"/>
              <a:chExt cx="1546054" cy="275351"/>
            </a:xfrm>
          </p:grpSpPr>
          <p:sp>
            <p:nvSpPr>
              <p:cNvPr id="452" name="Hexagon 451">
                <a:extLst>
                  <a:ext uri="{FF2B5EF4-FFF2-40B4-BE49-F238E27FC236}">
                    <a16:creationId xmlns:a16="http://schemas.microsoft.com/office/drawing/2014/main" id="{B66FC210-44A8-42F1-872C-A120D61B546B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0CF122A0-6D18-4EB6-B58C-52D9D3C022DC}"/>
                  </a:ext>
                </a:extLst>
              </p:cNvPr>
              <p:cNvCxnSpPr>
                <a:stCxn id="452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AB1EEE19-02ED-4E50-858B-96E7AD8D87D1}"/>
                  </a:ext>
                </a:extLst>
              </p:cNvPr>
              <p:cNvCxnSpPr>
                <a:stCxn id="452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AA46ACA4-CFF3-4C2D-AA0D-1B19F2DCA856}"/>
                  </a:ext>
                </a:extLst>
              </p:cNvPr>
              <p:cNvCxnSpPr>
                <a:stCxn id="452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B489481D-6719-4353-B08C-3176A6DEB39F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46051BA9-F06B-443E-9747-AC50763BB39D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Hexagon 457">
                <a:extLst>
                  <a:ext uri="{FF2B5EF4-FFF2-40B4-BE49-F238E27FC236}">
                    <a16:creationId xmlns:a16="http://schemas.microsoft.com/office/drawing/2014/main" id="{93EB70B3-0055-47CF-8CE2-98A1A60E8C10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F62080E2-0625-4502-81CB-3DDFB0C52CBF}"/>
                  </a:ext>
                </a:extLst>
              </p:cNvPr>
              <p:cNvCxnSpPr>
                <a:stCxn id="458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C794A14E-2D25-4E0C-B970-2EFA6B8D3C6C}"/>
                  </a:ext>
                </a:extLst>
              </p:cNvPr>
              <p:cNvCxnSpPr>
                <a:stCxn id="458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0C2AB0B2-7CB8-4942-BFF5-60EB2FD74D1D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123C22A6-C374-4422-A8D9-5FAFEFA69A65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AA4FA6F1-E0D7-4B6A-8E56-2AA3BC7B868D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4" name="Hexagon 463">
                <a:extLst>
                  <a:ext uri="{FF2B5EF4-FFF2-40B4-BE49-F238E27FC236}">
                    <a16:creationId xmlns:a16="http://schemas.microsoft.com/office/drawing/2014/main" id="{F26DC008-C3B2-4B14-8094-D34BE2AA87F1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4DFA6B50-4425-4438-89A7-6B4E85A17447}"/>
                  </a:ext>
                </a:extLst>
              </p:cNvPr>
              <p:cNvCxnSpPr>
                <a:stCxn id="464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D0738EBE-A7C7-4AEE-A716-2FE95F324831}"/>
                  </a:ext>
                </a:extLst>
              </p:cNvPr>
              <p:cNvCxnSpPr>
                <a:stCxn id="464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26B495D-3E03-4156-BA24-34140BBF8C9F}"/>
                  </a:ext>
                </a:extLst>
              </p:cNvPr>
              <p:cNvCxnSpPr>
                <a:stCxn id="464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B4F13E2F-3CE8-45AF-81EE-012AE3F58B5B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9DDF7D00-98C0-4D01-B417-CA8866A3E3ED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0" name="Hexagon 469">
                <a:extLst>
                  <a:ext uri="{FF2B5EF4-FFF2-40B4-BE49-F238E27FC236}">
                    <a16:creationId xmlns:a16="http://schemas.microsoft.com/office/drawing/2014/main" id="{E93F2284-F2AD-4298-9284-B2587C8D0271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63157E74-2C77-4C73-B0EF-3797ABA395CF}"/>
                  </a:ext>
                </a:extLst>
              </p:cNvPr>
              <p:cNvCxnSpPr>
                <a:stCxn id="470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CB4B8293-734B-4BF9-88ED-AB85A03CF197}"/>
                  </a:ext>
                </a:extLst>
              </p:cNvPr>
              <p:cNvCxnSpPr>
                <a:stCxn id="470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5D9B4FAC-2F9C-4781-A83D-256A8EEA2EEA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988E668-D6D5-42E6-A8F0-EE393D90D452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4AB57D4B-31BD-4BBC-9F2D-DCDDEE214152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6" name="Hexagon 475">
                <a:extLst>
                  <a:ext uri="{FF2B5EF4-FFF2-40B4-BE49-F238E27FC236}">
                    <a16:creationId xmlns:a16="http://schemas.microsoft.com/office/drawing/2014/main" id="{26AF02F1-0B41-4AF0-9A8C-B705A83359AC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318731A2-F03D-46DA-90E7-D4862968055C}"/>
                  </a:ext>
                </a:extLst>
              </p:cNvPr>
              <p:cNvCxnSpPr>
                <a:stCxn id="476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69E76E98-509B-47CF-A8E3-925EE10A8A24}"/>
                  </a:ext>
                </a:extLst>
              </p:cNvPr>
              <p:cNvCxnSpPr>
                <a:stCxn id="476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D421FE5F-C7E5-4F92-AB5C-7E5C0BE02C5A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9BC4199D-7A8D-4488-9A10-4BC51EB19BC7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BE5599E8-639E-4C2C-85E4-ECDF9EE39C08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82" name="Rounded Rectangle 63">
                <a:extLst>
                  <a:ext uri="{FF2B5EF4-FFF2-40B4-BE49-F238E27FC236}">
                    <a16:creationId xmlns:a16="http://schemas.microsoft.com/office/drawing/2014/main" id="{99AA8E4C-70BB-4E40-9DBF-48CB7BD41563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83" name="Rounded Rectangle 64">
                <a:extLst>
                  <a:ext uri="{FF2B5EF4-FFF2-40B4-BE49-F238E27FC236}">
                    <a16:creationId xmlns:a16="http://schemas.microsoft.com/office/drawing/2014/main" id="{FEF6B66C-49CB-44FA-A946-8CE31BCB2049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84" name="Rounded Rectangle 65">
                <a:extLst>
                  <a:ext uri="{FF2B5EF4-FFF2-40B4-BE49-F238E27FC236}">
                    <a16:creationId xmlns:a16="http://schemas.microsoft.com/office/drawing/2014/main" id="{764DE578-48F6-43F8-8366-DBE7B76B3A98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C71FD5CA-D944-4EA9-AB8D-12A632136582}"/>
                </a:ext>
              </a:extLst>
            </p:cNvPr>
            <p:cNvGrpSpPr/>
            <p:nvPr/>
          </p:nvGrpSpPr>
          <p:grpSpPr>
            <a:xfrm>
              <a:off x="703261" y="1307052"/>
              <a:ext cx="2066353" cy="274098"/>
              <a:chOff x="3396075" y="4136629"/>
              <a:chExt cx="1546054" cy="275351"/>
            </a:xfrm>
          </p:grpSpPr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16020C03-5CF8-4062-8602-D835AC253CB9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EF280DBA-306C-443A-AAA3-D6DE35A80DA4}"/>
                  </a:ext>
                </a:extLst>
              </p:cNvPr>
              <p:cNvCxnSpPr>
                <a:stCxn id="419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E094382C-1F28-4F0F-B2C5-572232801278}"/>
                  </a:ext>
                </a:extLst>
              </p:cNvPr>
              <p:cNvCxnSpPr>
                <a:stCxn id="419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77E763B4-1903-4DA6-BB74-87DFE1D0CB4E}"/>
                  </a:ext>
                </a:extLst>
              </p:cNvPr>
              <p:cNvCxnSpPr>
                <a:stCxn id="419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5F1775B2-98A2-42CB-A666-A131F9BE9817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EAF299C3-AABA-4843-AF7D-F296D9BF4D1A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68F0D1A4-E119-404E-BD31-5E9C25C3BCD7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0A4D538A-7C8C-4C4B-AEFF-F7E613AFAEEA}"/>
                  </a:ext>
                </a:extLst>
              </p:cNvPr>
              <p:cNvCxnSpPr>
                <a:stCxn id="425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D27AFDFE-8176-44D8-A754-9B7328A694BF}"/>
                  </a:ext>
                </a:extLst>
              </p:cNvPr>
              <p:cNvCxnSpPr>
                <a:stCxn id="425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FF0AABAA-F2AA-409D-9473-C364857697B4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4984BDEC-FDDD-4B0E-A654-2DF7DB287A57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95410D82-C76C-4491-8365-50D827B53DBE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29351F7E-73A0-435F-881A-76A28ECB6FF9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BE66EAF7-D02D-4F2E-8BAC-4801DE665621}"/>
                  </a:ext>
                </a:extLst>
              </p:cNvPr>
              <p:cNvCxnSpPr>
                <a:stCxn id="431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78D076C2-0479-471A-97CC-33CF052FD1DD}"/>
                  </a:ext>
                </a:extLst>
              </p:cNvPr>
              <p:cNvCxnSpPr>
                <a:stCxn id="431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0391A2E2-A798-4885-B0C2-C85E3B7781DD}"/>
                  </a:ext>
                </a:extLst>
              </p:cNvPr>
              <p:cNvCxnSpPr>
                <a:stCxn id="431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67B89300-2F2A-41F9-8725-D3E77113ABB7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676F5BC7-5CF4-4149-8223-E06CFF8DC2CA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7" name="Hexagon 436">
                <a:extLst>
                  <a:ext uri="{FF2B5EF4-FFF2-40B4-BE49-F238E27FC236}">
                    <a16:creationId xmlns:a16="http://schemas.microsoft.com/office/drawing/2014/main" id="{BCE92ED4-51C7-4A22-94D7-A0335A5E9044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E05FB0B9-CE48-4EBE-8137-C929E64F2C53}"/>
                  </a:ext>
                </a:extLst>
              </p:cNvPr>
              <p:cNvCxnSpPr>
                <a:stCxn id="437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36732711-F9EB-4824-A29F-0740E9ED9119}"/>
                  </a:ext>
                </a:extLst>
              </p:cNvPr>
              <p:cNvCxnSpPr>
                <a:stCxn id="437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21DE4016-DEDC-4693-B097-5590891B7BF9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77FB24DD-13CC-4CBC-9ECE-6E777B168DD5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12BDA469-144F-4883-B7A3-DFDD5645F786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Hexagon 442">
                <a:extLst>
                  <a:ext uri="{FF2B5EF4-FFF2-40B4-BE49-F238E27FC236}">
                    <a16:creationId xmlns:a16="http://schemas.microsoft.com/office/drawing/2014/main" id="{F4FBDAEC-3504-458F-B380-219987D6636A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A6B6FB15-29C9-4887-9A18-19F58B25AA5F}"/>
                  </a:ext>
                </a:extLst>
              </p:cNvPr>
              <p:cNvCxnSpPr>
                <a:stCxn id="443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BD95A5FE-B311-405E-A007-AF599A25BAD3}"/>
                  </a:ext>
                </a:extLst>
              </p:cNvPr>
              <p:cNvCxnSpPr>
                <a:stCxn id="443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8554868C-7DF9-4BA1-9769-3AFA99A70654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830578C0-30D7-42E4-AA2C-785D10CF0322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D5B4C5EB-8229-467B-9D46-3FD51B4C8C14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49" name="Rounded Rectangle 63">
                <a:extLst>
                  <a:ext uri="{FF2B5EF4-FFF2-40B4-BE49-F238E27FC236}">
                    <a16:creationId xmlns:a16="http://schemas.microsoft.com/office/drawing/2014/main" id="{8873C4DB-EBE7-4375-94C4-70A298213E13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50" name="Rounded Rectangle 64">
                <a:extLst>
                  <a:ext uri="{FF2B5EF4-FFF2-40B4-BE49-F238E27FC236}">
                    <a16:creationId xmlns:a16="http://schemas.microsoft.com/office/drawing/2014/main" id="{E6851954-B990-47D7-A382-80442585D287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51" name="Rounded Rectangle 65">
                <a:extLst>
                  <a:ext uri="{FF2B5EF4-FFF2-40B4-BE49-F238E27FC236}">
                    <a16:creationId xmlns:a16="http://schemas.microsoft.com/office/drawing/2014/main" id="{A812D4D0-A065-4BAB-A056-AF6A72E15D9A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7FFBBA0B-97A6-41AD-8607-17B03FAEDBB6}"/>
                </a:ext>
              </a:extLst>
            </p:cNvPr>
            <p:cNvSpPr/>
            <p:nvPr/>
          </p:nvSpPr>
          <p:spPr>
            <a:xfrm>
              <a:off x="703262" y="1295507"/>
              <a:ext cx="2066352" cy="64323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333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C66AC2B-55F8-49CB-85CC-85DEA2BC8E34}"/>
              </a:ext>
            </a:extLst>
          </p:cNvPr>
          <p:cNvGrpSpPr/>
          <p:nvPr/>
        </p:nvGrpSpPr>
        <p:grpSpPr>
          <a:xfrm>
            <a:off x="9750524" y="1636686"/>
            <a:ext cx="1767140" cy="288596"/>
            <a:chOff x="765872" y="3949515"/>
            <a:chExt cx="1683247" cy="3525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8DABDF1-F54F-42E3-A874-0A0A7F98D0C9}"/>
                </a:ext>
              </a:extLst>
            </p:cNvPr>
            <p:cNvSpPr txBox="1"/>
            <p:nvPr/>
          </p:nvSpPr>
          <p:spPr>
            <a:xfrm>
              <a:off x="765872" y="4151644"/>
              <a:ext cx="1683247" cy="1503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0076CE"/>
                  </a:solidFill>
                  <a:latin typeface="Arial"/>
                </a:rPr>
                <a:t>Min 276.5TB – 2.16PB raw (6U).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B3903C-2E3B-4295-971A-7CDFCA1910EA}"/>
                </a:ext>
              </a:extLst>
            </p:cNvPr>
            <p:cNvSpPr txBox="1"/>
            <p:nvPr/>
          </p:nvSpPr>
          <p:spPr>
            <a:xfrm>
              <a:off x="1306118" y="3949515"/>
              <a:ext cx="609599" cy="20057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0076CE"/>
                  </a:solidFill>
                  <a:latin typeface="Arial"/>
                </a:rPr>
                <a:t>F910</a:t>
              </a: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88421C0-29F8-4BF8-83F4-B2C024233D91}"/>
              </a:ext>
            </a:extLst>
          </p:cNvPr>
          <p:cNvCxnSpPr>
            <a:cxnSpLocks/>
          </p:cNvCxnSpPr>
          <p:nvPr/>
        </p:nvCxnSpPr>
        <p:spPr>
          <a:xfrm flipV="1">
            <a:off x="682096" y="6074719"/>
            <a:ext cx="11164755" cy="20867"/>
          </a:xfrm>
          <a:prstGeom prst="straightConnector1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A0F90ABA-B6CF-40B0-A992-86F16F59DAD3}"/>
              </a:ext>
            </a:extLst>
          </p:cNvPr>
          <p:cNvSpPr txBox="1"/>
          <p:nvPr/>
        </p:nvSpPr>
        <p:spPr>
          <a:xfrm>
            <a:off x="2253953" y="6163016"/>
            <a:ext cx="35215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050" spc="400" dirty="0">
                <a:solidFill>
                  <a:srgbClr val="444444">
                    <a:lumMod val="60000"/>
                    <a:lumOff val="40000"/>
                  </a:srgbClr>
                </a:solidFill>
                <a:latin typeface="Arial"/>
              </a:rPr>
              <a:t>PRICE-DENSITY OPTIMIZED 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EC942572-56E2-413B-95B2-EDAF1D7C6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2600" y="4395270"/>
            <a:ext cx="1411340" cy="419789"/>
          </a:xfrm>
          <a:prstGeom prst="rect">
            <a:avLst/>
          </a:prstGeom>
        </p:spPr>
      </p:pic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BFAF0CC-D700-4712-8F13-0A65D3819D20}"/>
              </a:ext>
            </a:extLst>
          </p:cNvPr>
          <p:cNvGrpSpPr/>
          <p:nvPr/>
        </p:nvGrpSpPr>
        <p:grpSpPr>
          <a:xfrm>
            <a:off x="5562600" y="4724804"/>
            <a:ext cx="1493456" cy="416806"/>
            <a:chOff x="990600" y="3949527"/>
            <a:chExt cx="1422557" cy="509102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7972BAE3-35CC-4715-A307-6B55EB3A0A31}"/>
                </a:ext>
              </a:extLst>
            </p:cNvPr>
            <p:cNvSpPr txBox="1"/>
            <p:nvPr/>
          </p:nvSpPr>
          <p:spPr>
            <a:xfrm>
              <a:off x="990600" y="4157885"/>
              <a:ext cx="1422557" cy="300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000000"/>
                  </a:solidFill>
                  <a:latin typeface="Arial"/>
                </a:rPr>
                <a:t>Min .960TB raw | 1.4PB eff. </a:t>
              </a:r>
            </a:p>
            <a:p>
              <a:pPr algn="ctr">
                <a:defRPr/>
              </a:pPr>
              <a:r>
                <a:rPr lang="en-US" sz="800" i="1" dirty="0">
                  <a:solidFill>
                    <a:srgbClr val="000000"/>
                  </a:solidFill>
                  <a:latin typeface="Arial"/>
                </a:rPr>
                <a:t>Up to 2 GB/s per node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5A56EB7-F820-4F5F-BF77-0B817FAD23B5}"/>
                </a:ext>
              </a:extLst>
            </p:cNvPr>
            <p:cNvSpPr txBox="1"/>
            <p:nvPr/>
          </p:nvSpPr>
          <p:spPr>
            <a:xfrm>
              <a:off x="1333501" y="3949527"/>
              <a:ext cx="609598" cy="20057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H7000</a:t>
              </a:r>
            </a:p>
          </p:txBody>
        </p:sp>
      </p:grpSp>
      <p:pic>
        <p:nvPicPr>
          <p:cNvPr id="238" name="Graphic 237">
            <a:extLst>
              <a:ext uri="{FF2B5EF4-FFF2-40B4-BE49-F238E27FC236}">
                <a16:creationId xmlns:a16="http://schemas.microsoft.com/office/drawing/2014/main" id="{19DB5914-0560-4EA6-AE58-2C7EC0B71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5511" y="4259978"/>
            <a:ext cx="1411340" cy="419789"/>
          </a:xfrm>
          <a:prstGeom prst="rect">
            <a:avLst/>
          </a:prstGeom>
        </p:spPr>
      </p:pic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5162637-D1CD-4A86-8252-58D90A32A08C}"/>
              </a:ext>
            </a:extLst>
          </p:cNvPr>
          <p:cNvGrpSpPr/>
          <p:nvPr/>
        </p:nvGrpSpPr>
        <p:grpSpPr>
          <a:xfrm>
            <a:off x="3733852" y="4582537"/>
            <a:ext cx="1493456" cy="416806"/>
            <a:chOff x="990600" y="3949527"/>
            <a:chExt cx="1422557" cy="509102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8C63ACDD-61DE-4648-ADC5-5D0625158B09}"/>
                </a:ext>
              </a:extLst>
            </p:cNvPr>
            <p:cNvSpPr txBox="1"/>
            <p:nvPr/>
          </p:nvSpPr>
          <p:spPr>
            <a:xfrm>
              <a:off x="990600" y="4157885"/>
              <a:ext cx="1422557" cy="300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000000"/>
                  </a:solidFill>
                  <a:latin typeface="Arial"/>
                </a:rPr>
                <a:t>Min 240TB raw | 360TB eff. </a:t>
              </a:r>
            </a:p>
            <a:p>
              <a:pPr algn="ctr">
                <a:defRPr/>
              </a:pPr>
              <a:r>
                <a:rPr lang="en-US" sz="800" i="1" dirty="0">
                  <a:solidFill>
                    <a:srgbClr val="000000"/>
                  </a:solidFill>
                  <a:latin typeface="Arial"/>
                </a:rPr>
                <a:t>Up to 2 GB/s per node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95EED8A-F6E9-45AC-9042-40A162AC7A20}"/>
                </a:ext>
              </a:extLst>
            </p:cNvPr>
            <p:cNvSpPr txBox="1"/>
            <p:nvPr/>
          </p:nvSpPr>
          <p:spPr>
            <a:xfrm>
              <a:off x="1333501" y="3949527"/>
              <a:ext cx="609598" cy="20057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H700</a:t>
              </a:r>
            </a:p>
          </p:txBody>
        </p:sp>
      </p:grpSp>
      <p:pic>
        <p:nvPicPr>
          <p:cNvPr id="248" name="Graphic 247">
            <a:extLst>
              <a:ext uri="{FF2B5EF4-FFF2-40B4-BE49-F238E27FC236}">
                <a16:creationId xmlns:a16="http://schemas.microsoft.com/office/drawing/2014/main" id="{42495CDB-3AA3-46B3-872A-08DB0268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8630" y="5198693"/>
            <a:ext cx="1411340" cy="419789"/>
          </a:xfrm>
          <a:prstGeom prst="rect">
            <a:avLst/>
          </a:prstGeom>
        </p:spPr>
      </p:pic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97A1E9D-508D-4581-99ED-107EC354DE7F}"/>
              </a:ext>
            </a:extLst>
          </p:cNvPr>
          <p:cNvGrpSpPr/>
          <p:nvPr/>
        </p:nvGrpSpPr>
        <p:grpSpPr>
          <a:xfrm>
            <a:off x="2880350" y="5510626"/>
            <a:ext cx="1412428" cy="416805"/>
            <a:chOff x="990601" y="3949527"/>
            <a:chExt cx="1345374" cy="509102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66C67BBA-169B-4B32-B503-5E196E3AFCE7}"/>
                </a:ext>
              </a:extLst>
            </p:cNvPr>
            <p:cNvSpPr txBox="1"/>
            <p:nvPr/>
          </p:nvSpPr>
          <p:spPr>
            <a:xfrm>
              <a:off x="990601" y="4157885"/>
              <a:ext cx="1345374" cy="300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000000"/>
                  </a:solidFill>
                  <a:latin typeface="Arial"/>
                </a:rPr>
                <a:t>Min 960TB raw </a:t>
              </a:r>
            </a:p>
            <a:p>
              <a:pPr algn="ctr">
                <a:defRPr/>
              </a:pPr>
              <a:r>
                <a:rPr lang="en-US" sz="800" i="1" dirty="0">
                  <a:solidFill>
                    <a:srgbClr val="000000"/>
                  </a:solidFill>
                  <a:latin typeface="Arial"/>
                </a:rPr>
                <a:t>Up to 1 GB/s per node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46976764-833F-4E60-8B74-CC25B1544302}"/>
                </a:ext>
              </a:extLst>
            </p:cNvPr>
            <p:cNvSpPr txBox="1"/>
            <p:nvPr/>
          </p:nvSpPr>
          <p:spPr>
            <a:xfrm>
              <a:off x="1333501" y="3949527"/>
              <a:ext cx="609597" cy="20057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A3000</a:t>
              </a:r>
            </a:p>
          </p:txBody>
        </p:sp>
      </p:grpSp>
      <p:pic>
        <p:nvPicPr>
          <p:cNvPr id="256" name="Graphic 255">
            <a:extLst>
              <a:ext uri="{FF2B5EF4-FFF2-40B4-BE49-F238E27FC236}">
                <a16:creationId xmlns:a16="http://schemas.microsoft.com/office/drawing/2014/main" id="{0776E751-133B-4E24-B908-98B24077C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161" y="5079285"/>
            <a:ext cx="1411340" cy="419789"/>
          </a:xfrm>
          <a:prstGeom prst="rect">
            <a:avLst/>
          </a:prstGeom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8ECED60-7F6E-4310-BFC7-2CE05FCCFA57}"/>
              </a:ext>
            </a:extLst>
          </p:cNvPr>
          <p:cNvGrpSpPr/>
          <p:nvPr/>
        </p:nvGrpSpPr>
        <p:grpSpPr>
          <a:xfrm>
            <a:off x="929119" y="5383403"/>
            <a:ext cx="1412428" cy="416805"/>
            <a:chOff x="990601" y="3949527"/>
            <a:chExt cx="1345374" cy="509102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5C3063A5-DEEE-43AC-A627-835D01B2BF8F}"/>
                </a:ext>
              </a:extLst>
            </p:cNvPr>
            <p:cNvSpPr txBox="1"/>
            <p:nvPr/>
          </p:nvSpPr>
          <p:spPr>
            <a:xfrm>
              <a:off x="990601" y="4157885"/>
              <a:ext cx="1345374" cy="3007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000000"/>
                  </a:solidFill>
                  <a:latin typeface="Arial"/>
                </a:rPr>
                <a:t>Min 240TB raw</a:t>
              </a:r>
            </a:p>
            <a:p>
              <a:pPr algn="ctr">
                <a:defRPr/>
              </a:pPr>
              <a:r>
                <a:rPr lang="en-US" sz="800" i="1" dirty="0">
                  <a:solidFill>
                    <a:srgbClr val="000000"/>
                  </a:solidFill>
                  <a:latin typeface="Arial"/>
                </a:rPr>
                <a:t>Up to 1 GB/s per node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5CBC721-3A1F-47CA-8226-C96E565813F6}"/>
                </a:ext>
              </a:extLst>
            </p:cNvPr>
            <p:cNvSpPr txBox="1"/>
            <p:nvPr/>
          </p:nvSpPr>
          <p:spPr>
            <a:xfrm>
              <a:off x="1333501" y="3949527"/>
              <a:ext cx="609597" cy="20057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A300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5C90CA9-AD2F-43B0-8A58-C5E264819080}"/>
              </a:ext>
            </a:extLst>
          </p:cNvPr>
          <p:cNvGrpSpPr/>
          <p:nvPr/>
        </p:nvGrpSpPr>
        <p:grpSpPr>
          <a:xfrm>
            <a:off x="7249297" y="3908950"/>
            <a:ext cx="1120779" cy="165860"/>
            <a:chOff x="3396075" y="4136629"/>
            <a:chExt cx="1546054" cy="275351"/>
          </a:xfrm>
        </p:grpSpPr>
        <p:sp>
          <p:nvSpPr>
            <p:cNvPr id="178" name="Hexagon 177">
              <a:extLst>
                <a:ext uri="{FF2B5EF4-FFF2-40B4-BE49-F238E27FC236}">
                  <a16:creationId xmlns:a16="http://schemas.microsoft.com/office/drawing/2014/main" id="{DE9313CC-EA17-4CB1-803D-7D94DFCB0C9F}"/>
                </a:ext>
              </a:extLst>
            </p:cNvPr>
            <p:cNvSpPr/>
            <p:nvPr/>
          </p:nvSpPr>
          <p:spPr>
            <a:xfrm>
              <a:off x="3574436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378C247C-FFFA-4469-A4CA-34B901A16FBB}"/>
                </a:ext>
              </a:extLst>
            </p:cNvPr>
            <p:cNvCxnSpPr>
              <a:stCxn id="178" idx="0"/>
            </p:cNvCxnSpPr>
            <p:nvPr/>
          </p:nvCxnSpPr>
          <p:spPr>
            <a:xfrm>
              <a:off x="3764618" y="4275726"/>
              <a:ext cx="6741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93D20C1-D513-4085-81AF-594BBEF3AF25}"/>
                </a:ext>
              </a:extLst>
            </p:cNvPr>
            <p:cNvCxnSpPr>
              <a:stCxn id="178" idx="2"/>
            </p:cNvCxnSpPr>
            <p:nvPr/>
          </p:nvCxnSpPr>
          <p:spPr>
            <a:xfrm flipH="1">
              <a:off x="3574436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374D921-7D5F-4786-8D7D-6E0FF2F82CD8}"/>
                </a:ext>
              </a:extLst>
            </p:cNvPr>
            <p:cNvCxnSpPr>
              <a:stCxn id="178" idx="1"/>
            </p:cNvCxnSpPr>
            <p:nvPr/>
          </p:nvCxnSpPr>
          <p:spPr>
            <a:xfrm>
              <a:off x="3723631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40FF9F6-F144-4E9E-B844-C5B66BF5C571}"/>
                </a:ext>
              </a:extLst>
            </p:cNvPr>
            <p:cNvCxnSpPr/>
            <p:nvPr/>
          </p:nvCxnSpPr>
          <p:spPr>
            <a:xfrm flipH="1" flipV="1">
              <a:off x="3574436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41DD754-A825-4386-87B1-BBD6DD1DE486}"/>
                </a:ext>
              </a:extLst>
            </p:cNvPr>
            <p:cNvCxnSpPr/>
            <p:nvPr/>
          </p:nvCxnSpPr>
          <p:spPr>
            <a:xfrm flipV="1">
              <a:off x="3723631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Hexagon 183">
              <a:extLst>
                <a:ext uri="{FF2B5EF4-FFF2-40B4-BE49-F238E27FC236}">
                  <a16:creationId xmlns:a16="http://schemas.microsoft.com/office/drawing/2014/main" id="{8A4BC42C-1A31-415B-BAFC-82C013513A01}"/>
                </a:ext>
              </a:extLst>
            </p:cNvPr>
            <p:cNvSpPr/>
            <p:nvPr/>
          </p:nvSpPr>
          <p:spPr>
            <a:xfrm>
              <a:off x="3828061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1020B3-C1C4-41FC-AF65-FFB2CDBB50D8}"/>
                </a:ext>
              </a:extLst>
            </p:cNvPr>
            <p:cNvCxnSpPr>
              <a:stCxn id="184" idx="2"/>
            </p:cNvCxnSpPr>
            <p:nvPr/>
          </p:nvCxnSpPr>
          <p:spPr>
            <a:xfrm flipH="1">
              <a:off x="3828061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B2E4286-FEAE-494F-AA33-AD39D3238D9B}"/>
                </a:ext>
              </a:extLst>
            </p:cNvPr>
            <p:cNvCxnSpPr>
              <a:stCxn id="184" idx="1"/>
            </p:cNvCxnSpPr>
            <p:nvPr/>
          </p:nvCxnSpPr>
          <p:spPr>
            <a:xfrm>
              <a:off x="3977256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417B24D-F3EF-406C-88C1-36D0599E4C70}"/>
                </a:ext>
              </a:extLst>
            </p:cNvPr>
            <p:cNvCxnSpPr/>
            <p:nvPr/>
          </p:nvCxnSpPr>
          <p:spPr>
            <a:xfrm flipH="1" flipV="1">
              <a:off x="3828061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75C9D4C-FD3A-45FB-8E75-C9B8B1D18BFF}"/>
                </a:ext>
              </a:extLst>
            </p:cNvPr>
            <p:cNvCxnSpPr/>
            <p:nvPr/>
          </p:nvCxnSpPr>
          <p:spPr>
            <a:xfrm flipV="1">
              <a:off x="3977256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A5B809C-4D42-490F-98E7-05F5920666B3}"/>
                </a:ext>
              </a:extLst>
            </p:cNvPr>
            <p:cNvCxnSpPr/>
            <p:nvPr/>
          </p:nvCxnSpPr>
          <p:spPr>
            <a:xfrm>
              <a:off x="4022213" y="4275726"/>
              <a:ext cx="6741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Hexagon 189">
              <a:extLst>
                <a:ext uri="{FF2B5EF4-FFF2-40B4-BE49-F238E27FC236}">
                  <a16:creationId xmlns:a16="http://schemas.microsoft.com/office/drawing/2014/main" id="{19C6AFB5-6E46-41D1-9C30-6575FC7FF6CC}"/>
                </a:ext>
              </a:extLst>
            </p:cNvPr>
            <p:cNvSpPr/>
            <p:nvPr/>
          </p:nvSpPr>
          <p:spPr>
            <a:xfrm>
              <a:off x="4089626" y="4193750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50AD78C-E927-4DC7-9B87-1E05FD9CD0F2}"/>
                </a:ext>
              </a:extLst>
            </p:cNvPr>
            <p:cNvCxnSpPr>
              <a:stCxn id="190" idx="0"/>
            </p:cNvCxnSpPr>
            <p:nvPr/>
          </p:nvCxnSpPr>
          <p:spPr>
            <a:xfrm>
              <a:off x="4279808" y="4275726"/>
              <a:ext cx="6741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73E713-A953-4743-BF22-2265AEC949E3}"/>
                </a:ext>
              </a:extLst>
            </p:cNvPr>
            <p:cNvCxnSpPr>
              <a:stCxn id="190" idx="2"/>
            </p:cNvCxnSpPr>
            <p:nvPr/>
          </p:nvCxnSpPr>
          <p:spPr>
            <a:xfrm flipH="1">
              <a:off x="4089626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A2EEC59-C1ED-44E0-8664-2BCEEB36F287}"/>
                </a:ext>
              </a:extLst>
            </p:cNvPr>
            <p:cNvCxnSpPr>
              <a:stCxn id="190" idx="1"/>
            </p:cNvCxnSpPr>
            <p:nvPr/>
          </p:nvCxnSpPr>
          <p:spPr>
            <a:xfrm>
              <a:off x="4238821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10C2223-BD93-423C-9F86-452C7D9757C3}"/>
                </a:ext>
              </a:extLst>
            </p:cNvPr>
            <p:cNvCxnSpPr/>
            <p:nvPr/>
          </p:nvCxnSpPr>
          <p:spPr>
            <a:xfrm flipH="1" flipV="1">
              <a:off x="4089626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3970460-2552-48E3-8FB2-A2D33D199EA0}"/>
                </a:ext>
              </a:extLst>
            </p:cNvPr>
            <p:cNvCxnSpPr/>
            <p:nvPr/>
          </p:nvCxnSpPr>
          <p:spPr>
            <a:xfrm flipV="1">
              <a:off x="4238821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Hexagon 195">
              <a:extLst>
                <a:ext uri="{FF2B5EF4-FFF2-40B4-BE49-F238E27FC236}">
                  <a16:creationId xmlns:a16="http://schemas.microsoft.com/office/drawing/2014/main" id="{9F04BADF-7605-4815-BD66-516220AF9548}"/>
                </a:ext>
              </a:extLst>
            </p:cNvPr>
            <p:cNvSpPr/>
            <p:nvPr/>
          </p:nvSpPr>
          <p:spPr>
            <a:xfrm>
              <a:off x="4343251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AF8255B-0911-49E1-B4A9-313C3BB6902E}"/>
                </a:ext>
              </a:extLst>
            </p:cNvPr>
            <p:cNvCxnSpPr>
              <a:stCxn id="196" idx="2"/>
            </p:cNvCxnSpPr>
            <p:nvPr/>
          </p:nvCxnSpPr>
          <p:spPr>
            <a:xfrm flipH="1">
              <a:off x="4343251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A1944C3-08C6-4D0C-98FF-E041413E88D4}"/>
                </a:ext>
              </a:extLst>
            </p:cNvPr>
            <p:cNvCxnSpPr>
              <a:stCxn id="196" idx="1"/>
            </p:cNvCxnSpPr>
            <p:nvPr/>
          </p:nvCxnSpPr>
          <p:spPr>
            <a:xfrm>
              <a:off x="4492446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4A2A187-7C87-4821-9789-CF0289280894}"/>
                </a:ext>
              </a:extLst>
            </p:cNvPr>
            <p:cNvCxnSpPr/>
            <p:nvPr/>
          </p:nvCxnSpPr>
          <p:spPr>
            <a:xfrm flipH="1" flipV="1">
              <a:off x="4343251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82D3F37-9891-47A0-B830-B7E7340E0927}"/>
                </a:ext>
              </a:extLst>
            </p:cNvPr>
            <p:cNvCxnSpPr/>
            <p:nvPr/>
          </p:nvCxnSpPr>
          <p:spPr>
            <a:xfrm flipV="1">
              <a:off x="4492446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79EA6CD-BF93-49FE-AE96-3864BFF94099}"/>
                </a:ext>
              </a:extLst>
            </p:cNvPr>
            <p:cNvCxnSpPr/>
            <p:nvPr/>
          </p:nvCxnSpPr>
          <p:spPr>
            <a:xfrm>
              <a:off x="4537403" y="4275726"/>
              <a:ext cx="6741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Hexagon 201">
              <a:extLst>
                <a:ext uri="{FF2B5EF4-FFF2-40B4-BE49-F238E27FC236}">
                  <a16:creationId xmlns:a16="http://schemas.microsoft.com/office/drawing/2014/main" id="{03FAF6C8-D0F0-46A5-A3BF-ED8232DD9988}"/>
                </a:ext>
              </a:extLst>
            </p:cNvPr>
            <p:cNvSpPr/>
            <p:nvPr/>
          </p:nvSpPr>
          <p:spPr>
            <a:xfrm>
              <a:off x="4608733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56F354D-0A49-48B0-9929-D9FBA2A2AD14}"/>
                </a:ext>
              </a:extLst>
            </p:cNvPr>
            <p:cNvCxnSpPr>
              <a:stCxn id="202" idx="2"/>
            </p:cNvCxnSpPr>
            <p:nvPr/>
          </p:nvCxnSpPr>
          <p:spPr>
            <a:xfrm flipH="1">
              <a:off x="4608733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2D7AA36-9646-4E53-A3D9-327B66AEC338}"/>
                </a:ext>
              </a:extLst>
            </p:cNvPr>
            <p:cNvCxnSpPr>
              <a:stCxn id="202" idx="1"/>
            </p:cNvCxnSpPr>
            <p:nvPr/>
          </p:nvCxnSpPr>
          <p:spPr>
            <a:xfrm>
              <a:off x="4757928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48A9C8B-9188-4754-8674-C6D880ADDA13}"/>
                </a:ext>
              </a:extLst>
            </p:cNvPr>
            <p:cNvCxnSpPr/>
            <p:nvPr/>
          </p:nvCxnSpPr>
          <p:spPr>
            <a:xfrm flipH="1" flipV="1">
              <a:off x="4608733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FF5D7B1-38B3-4D16-9A3A-5ACB8F19A1E5}"/>
                </a:ext>
              </a:extLst>
            </p:cNvPr>
            <p:cNvCxnSpPr/>
            <p:nvPr/>
          </p:nvCxnSpPr>
          <p:spPr>
            <a:xfrm flipV="1">
              <a:off x="4757928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60498A6B-B76C-46B7-90A1-2B170C3C3F60}"/>
                </a:ext>
              </a:extLst>
            </p:cNvPr>
            <p:cNvSpPr/>
            <p:nvPr/>
          </p:nvSpPr>
          <p:spPr>
            <a:xfrm>
              <a:off x="3396075" y="4136629"/>
              <a:ext cx="1546054" cy="27247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208" name="Rounded Rectangle 63">
              <a:extLst>
                <a:ext uri="{FF2B5EF4-FFF2-40B4-BE49-F238E27FC236}">
                  <a16:creationId xmlns:a16="http://schemas.microsoft.com/office/drawing/2014/main" id="{BC237072-1797-419A-B1A2-E1D6C76E4EB8}"/>
                </a:ext>
              </a:extLst>
            </p:cNvPr>
            <p:cNvSpPr/>
            <p:nvPr/>
          </p:nvSpPr>
          <p:spPr>
            <a:xfrm>
              <a:off x="4860955" y="4162332"/>
              <a:ext cx="46792" cy="114709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209" name="Rounded Rectangle 64">
              <a:extLst>
                <a:ext uri="{FF2B5EF4-FFF2-40B4-BE49-F238E27FC236}">
                  <a16:creationId xmlns:a16="http://schemas.microsoft.com/office/drawing/2014/main" id="{2BF42FB8-EA77-465C-B5DA-D9C142B181ED}"/>
                </a:ext>
              </a:extLst>
            </p:cNvPr>
            <p:cNvSpPr/>
            <p:nvPr/>
          </p:nvSpPr>
          <p:spPr>
            <a:xfrm>
              <a:off x="4860955" y="4302744"/>
              <a:ext cx="45719" cy="80976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210" name="Rounded Rectangle 65">
              <a:extLst>
                <a:ext uri="{FF2B5EF4-FFF2-40B4-BE49-F238E27FC236}">
                  <a16:creationId xmlns:a16="http://schemas.microsoft.com/office/drawing/2014/main" id="{3124F276-903F-4A9A-AF58-2F0F72C0454C}"/>
                </a:ext>
              </a:extLst>
            </p:cNvPr>
            <p:cNvSpPr/>
            <p:nvPr/>
          </p:nvSpPr>
          <p:spPr>
            <a:xfrm>
              <a:off x="3420315" y="4250008"/>
              <a:ext cx="122399" cy="45719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D87FDEB-2D1A-48EB-87C2-C205E77056C6}"/>
              </a:ext>
            </a:extLst>
          </p:cNvPr>
          <p:cNvGrpSpPr/>
          <p:nvPr/>
        </p:nvGrpSpPr>
        <p:grpSpPr>
          <a:xfrm>
            <a:off x="6858000" y="4023328"/>
            <a:ext cx="1992665" cy="432482"/>
            <a:chOff x="701605" y="3949564"/>
            <a:chExt cx="1898066" cy="528253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5DCDE16-52B3-4BE3-A3BA-ECE87165B59F}"/>
                </a:ext>
              </a:extLst>
            </p:cNvPr>
            <p:cNvSpPr txBox="1"/>
            <p:nvPr/>
          </p:nvSpPr>
          <p:spPr>
            <a:xfrm>
              <a:off x="701605" y="4177072"/>
              <a:ext cx="1898066" cy="3007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444444"/>
                  </a:solidFill>
                  <a:latin typeface="Arial"/>
                </a:rPr>
                <a:t>Min 11.5TB raw | 16TB eff (3U). </a:t>
              </a:r>
            </a:p>
            <a:p>
              <a:pPr algn="ctr">
                <a:defRPr/>
              </a:pPr>
              <a:r>
                <a:rPr lang="en-US" sz="800" i="1" dirty="0">
                  <a:solidFill>
                    <a:srgbClr val="444444"/>
                  </a:solidFill>
                  <a:latin typeface="Arial"/>
                </a:rPr>
                <a:t>Up to 2.5 GB/s per node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7D4EEE3-3015-4DC2-8862-304A443ED1A0}"/>
                </a:ext>
              </a:extLst>
            </p:cNvPr>
            <p:cNvSpPr txBox="1"/>
            <p:nvPr/>
          </p:nvSpPr>
          <p:spPr>
            <a:xfrm>
              <a:off x="1304271" y="3949564"/>
              <a:ext cx="609598" cy="2005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444444"/>
                  </a:solidFill>
                  <a:latin typeface="Arial"/>
                </a:rPr>
                <a:t>F200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E81C8C0-8CE5-4A00-A4D2-97DE0E4D7ACE}"/>
              </a:ext>
            </a:extLst>
          </p:cNvPr>
          <p:cNvGrpSpPr/>
          <p:nvPr/>
        </p:nvGrpSpPr>
        <p:grpSpPr>
          <a:xfrm>
            <a:off x="7431379" y="2958929"/>
            <a:ext cx="1120779" cy="165860"/>
            <a:chOff x="3396075" y="4136629"/>
            <a:chExt cx="1546054" cy="275351"/>
          </a:xfrm>
        </p:grpSpPr>
        <p:sp>
          <p:nvSpPr>
            <p:cNvPr id="215" name="Hexagon 214">
              <a:extLst>
                <a:ext uri="{FF2B5EF4-FFF2-40B4-BE49-F238E27FC236}">
                  <a16:creationId xmlns:a16="http://schemas.microsoft.com/office/drawing/2014/main" id="{64D6DE41-C77F-4118-B8A7-0231D15FC0AF}"/>
                </a:ext>
              </a:extLst>
            </p:cNvPr>
            <p:cNvSpPr/>
            <p:nvPr/>
          </p:nvSpPr>
          <p:spPr>
            <a:xfrm>
              <a:off x="3574436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C4A9FC7-D22C-49A4-854A-DAEE589A8462}"/>
                </a:ext>
              </a:extLst>
            </p:cNvPr>
            <p:cNvCxnSpPr>
              <a:stCxn id="215" idx="0"/>
            </p:cNvCxnSpPr>
            <p:nvPr/>
          </p:nvCxnSpPr>
          <p:spPr>
            <a:xfrm>
              <a:off x="3764618" y="4275726"/>
              <a:ext cx="6741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9D28AD3-A1D7-45A0-8401-7C3E0950790B}"/>
                </a:ext>
              </a:extLst>
            </p:cNvPr>
            <p:cNvCxnSpPr>
              <a:stCxn id="215" idx="2"/>
            </p:cNvCxnSpPr>
            <p:nvPr/>
          </p:nvCxnSpPr>
          <p:spPr>
            <a:xfrm flipH="1">
              <a:off x="3574436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25E199B-5AF9-4DB5-8753-FAC7C90C6998}"/>
                </a:ext>
              </a:extLst>
            </p:cNvPr>
            <p:cNvCxnSpPr>
              <a:stCxn id="215" idx="1"/>
            </p:cNvCxnSpPr>
            <p:nvPr/>
          </p:nvCxnSpPr>
          <p:spPr>
            <a:xfrm>
              <a:off x="3723631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0D98FF5-30E7-461D-A7F7-2D66E7D53174}"/>
                </a:ext>
              </a:extLst>
            </p:cNvPr>
            <p:cNvCxnSpPr/>
            <p:nvPr/>
          </p:nvCxnSpPr>
          <p:spPr>
            <a:xfrm flipH="1" flipV="1">
              <a:off x="3574436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2DAC599-3AEF-48A5-B2F5-8006800B264A}"/>
                </a:ext>
              </a:extLst>
            </p:cNvPr>
            <p:cNvCxnSpPr/>
            <p:nvPr/>
          </p:nvCxnSpPr>
          <p:spPr>
            <a:xfrm flipV="1">
              <a:off x="3723631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Hexagon 222">
              <a:extLst>
                <a:ext uri="{FF2B5EF4-FFF2-40B4-BE49-F238E27FC236}">
                  <a16:creationId xmlns:a16="http://schemas.microsoft.com/office/drawing/2014/main" id="{20B89C09-6150-493A-8168-60668280DB1A}"/>
                </a:ext>
              </a:extLst>
            </p:cNvPr>
            <p:cNvSpPr/>
            <p:nvPr/>
          </p:nvSpPr>
          <p:spPr>
            <a:xfrm>
              <a:off x="3828061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E28107A-8052-4F50-9049-0AFC405B8E54}"/>
                </a:ext>
              </a:extLst>
            </p:cNvPr>
            <p:cNvCxnSpPr>
              <a:stCxn id="223" idx="2"/>
            </p:cNvCxnSpPr>
            <p:nvPr/>
          </p:nvCxnSpPr>
          <p:spPr>
            <a:xfrm flipH="1">
              <a:off x="3828061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80069DF-45ED-4906-98EF-BE0431F290ED}"/>
                </a:ext>
              </a:extLst>
            </p:cNvPr>
            <p:cNvCxnSpPr>
              <a:stCxn id="223" idx="1"/>
            </p:cNvCxnSpPr>
            <p:nvPr/>
          </p:nvCxnSpPr>
          <p:spPr>
            <a:xfrm>
              <a:off x="3977256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FA7A1D1-C3D0-43C6-BA59-70F037A11958}"/>
                </a:ext>
              </a:extLst>
            </p:cNvPr>
            <p:cNvCxnSpPr/>
            <p:nvPr/>
          </p:nvCxnSpPr>
          <p:spPr>
            <a:xfrm flipH="1" flipV="1">
              <a:off x="3828061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C86F0EA-2CB4-4AE8-BDDD-F8380642823F}"/>
                </a:ext>
              </a:extLst>
            </p:cNvPr>
            <p:cNvCxnSpPr/>
            <p:nvPr/>
          </p:nvCxnSpPr>
          <p:spPr>
            <a:xfrm flipV="1">
              <a:off x="3977256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D730707-EF8C-4C19-AB52-FE713D753431}"/>
                </a:ext>
              </a:extLst>
            </p:cNvPr>
            <p:cNvCxnSpPr/>
            <p:nvPr/>
          </p:nvCxnSpPr>
          <p:spPr>
            <a:xfrm>
              <a:off x="4022213" y="4275726"/>
              <a:ext cx="6741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Hexagon 228">
              <a:extLst>
                <a:ext uri="{FF2B5EF4-FFF2-40B4-BE49-F238E27FC236}">
                  <a16:creationId xmlns:a16="http://schemas.microsoft.com/office/drawing/2014/main" id="{B1A996FE-589E-41FD-973E-A76589994BEC}"/>
                </a:ext>
              </a:extLst>
            </p:cNvPr>
            <p:cNvSpPr/>
            <p:nvPr/>
          </p:nvSpPr>
          <p:spPr>
            <a:xfrm>
              <a:off x="4089626" y="4193750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A5FEEBF-0CF1-45D4-AB88-4C5DB5481F5F}"/>
                </a:ext>
              </a:extLst>
            </p:cNvPr>
            <p:cNvCxnSpPr>
              <a:stCxn id="229" idx="0"/>
            </p:cNvCxnSpPr>
            <p:nvPr/>
          </p:nvCxnSpPr>
          <p:spPr>
            <a:xfrm>
              <a:off x="4279808" y="4275726"/>
              <a:ext cx="6741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8B500A3-1F72-465F-B414-AE634A942CEA}"/>
                </a:ext>
              </a:extLst>
            </p:cNvPr>
            <p:cNvCxnSpPr>
              <a:stCxn id="229" idx="2"/>
            </p:cNvCxnSpPr>
            <p:nvPr/>
          </p:nvCxnSpPr>
          <p:spPr>
            <a:xfrm flipH="1">
              <a:off x="4089626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EB73A46-958E-467B-AB76-A0798941D7D8}"/>
                </a:ext>
              </a:extLst>
            </p:cNvPr>
            <p:cNvCxnSpPr>
              <a:stCxn id="229" idx="1"/>
            </p:cNvCxnSpPr>
            <p:nvPr/>
          </p:nvCxnSpPr>
          <p:spPr>
            <a:xfrm>
              <a:off x="4238821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DFE6D33-0C10-49BA-9BC7-1082810409FD}"/>
                </a:ext>
              </a:extLst>
            </p:cNvPr>
            <p:cNvCxnSpPr/>
            <p:nvPr/>
          </p:nvCxnSpPr>
          <p:spPr>
            <a:xfrm flipH="1" flipV="1">
              <a:off x="4089626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885128E-A94B-480B-90ED-BF74D0FEF024}"/>
                </a:ext>
              </a:extLst>
            </p:cNvPr>
            <p:cNvCxnSpPr/>
            <p:nvPr/>
          </p:nvCxnSpPr>
          <p:spPr>
            <a:xfrm flipV="1">
              <a:off x="4238821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Hexagon 242">
              <a:extLst>
                <a:ext uri="{FF2B5EF4-FFF2-40B4-BE49-F238E27FC236}">
                  <a16:creationId xmlns:a16="http://schemas.microsoft.com/office/drawing/2014/main" id="{411C582C-8477-4390-90B3-7C7B5E567633}"/>
                </a:ext>
              </a:extLst>
            </p:cNvPr>
            <p:cNvSpPr/>
            <p:nvPr/>
          </p:nvSpPr>
          <p:spPr>
            <a:xfrm>
              <a:off x="4343251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41514CA-132E-48F9-8642-553EBA3836B9}"/>
                </a:ext>
              </a:extLst>
            </p:cNvPr>
            <p:cNvCxnSpPr>
              <a:stCxn id="243" idx="2"/>
            </p:cNvCxnSpPr>
            <p:nvPr/>
          </p:nvCxnSpPr>
          <p:spPr>
            <a:xfrm flipH="1">
              <a:off x="4343251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2D6AFF2-7D0F-4373-B924-6129BE6F1FAF}"/>
                </a:ext>
              </a:extLst>
            </p:cNvPr>
            <p:cNvCxnSpPr>
              <a:stCxn id="243" idx="1"/>
            </p:cNvCxnSpPr>
            <p:nvPr/>
          </p:nvCxnSpPr>
          <p:spPr>
            <a:xfrm>
              <a:off x="4492446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05B3AB8-151E-4234-BEDE-E1536267344D}"/>
                </a:ext>
              </a:extLst>
            </p:cNvPr>
            <p:cNvCxnSpPr/>
            <p:nvPr/>
          </p:nvCxnSpPr>
          <p:spPr>
            <a:xfrm flipH="1" flipV="1">
              <a:off x="4343251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030E46F-186B-46CF-B015-11C4B4C01AE9}"/>
                </a:ext>
              </a:extLst>
            </p:cNvPr>
            <p:cNvCxnSpPr/>
            <p:nvPr/>
          </p:nvCxnSpPr>
          <p:spPr>
            <a:xfrm flipV="1">
              <a:off x="4492446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241075E2-1A77-4677-9099-E2BE333DFCC2}"/>
                </a:ext>
              </a:extLst>
            </p:cNvPr>
            <p:cNvCxnSpPr/>
            <p:nvPr/>
          </p:nvCxnSpPr>
          <p:spPr>
            <a:xfrm>
              <a:off x="4537403" y="4275726"/>
              <a:ext cx="6741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Hexagon 252">
              <a:extLst>
                <a:ext uri="{FF2B5EF4-FFF2-40B4-BE49-F238E27FC236}">
                  <a16:creationId xmlns:a16="http://schemas.microsoft.com/office/drawing/2014/main" id="{5ECF3860-B04C-4F66-965B-F3ED550F1980}"/>
                </a:ext>
              </a:extLst>
            </p:cNvPr>
            <p:cNvSpPr/>
            <p:nvPr/>
          </p:nvSpPr>
          <p:spPr>
            <a:xfrm>
              <a:off x="4608733" y="4193751"/>
              <a:ext cx="190182" cy="163950"/>
            </a:xfrm>
            <a:prstGeom prst="hexag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7C74D86-66A7-48D7-AF92-539DDEDD26B8}"/>
                </a:ext>
              </a:extLst>
            </p:cNvPr>
            <p:cNvCxnSpPr>
              <a:stCxn id="253" idx="2"/>
            </p:cNvCxnSpPr>
            <p:nvPr/>
          </p:nvCxnSpPr>
          <p:spPr>
            <a:xfrm flipH="1">
              <a:off x="4608733" y="4357701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C9787AC-EA7F-463A-8D7D-19522697613D}"/>
                </a:ext>
              </a:extLst>
            </p:cNvPr>
            <p:cNvCxnSpPr>
              <a:stCxn id="253" idx="1"/>
            </p:cNvCxnSpPr>
            <p:nvPr/>
          </p:nvCxnSpPr>
          <p:spPr>
            <a:xfrm>
              <a:off x="4757928" y="4357701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CE8B896-454C-45AD-9DBC-2C710580A01B}"/>
                </a:ext>
              </a:extLst>
            </p:cNvPr>
            <p:cNvCxnSpPr/>
            <p:nvPr/>
          </p:nvCxnSpPr>
          <p:spPr>
            <a:xfrm flipH="1" flipV="1">
              <a:off x="4608733" y="4136629"/>
              <a:ext cx="40988" cy="5427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BB9E0-7758-4C84-84D5-2A079E090C13}"/>
                </a:ext>
              </a:extLst>
            </p:cNvPr>
            <p:cNvCxnSpPr/>
            <p:nvPr/>
          </p:nvCxnSpPr>
          <p:spPr>
            <a:xfrm flipV="1">
              <a:off x="4757928" y="4136629"/>
              <a:ext cx="37017" cy="5140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537A2C0-6D43-4DA0-93C9-D9A717F7A257}"/>
                </a:ext>
              </a:extLst>
            </p:cNvPr>
            <p:cNvSpPr/>
            <p:nvPr/>
          </p:nvSpPr>
          <p:spPr>
            <a:xfrm>
              <a:off x="3396075" y="4136629"/>
              <a:ext cx="1546054" cy="27247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263" name="Rounded Rectangle 63">
              <a:extLst>
                <a:ext uri="{FF2B5EF4-FFF2-40B4-BE49-F238E27FC236}">
                  <a16:creationId xmlns:a16="http://schemas.microsoft.com/office/drawing/2014/main" id="{A8D1B117-3C2B-4D3E-8052-D7829B012FBB}"/>
                </a:ext>
              </a:extLst>
            </p:cNvPr>
            <p:cNvSpPr/>
            <p:nvPr/>
          </p:nvSpPr>
          <p:spPr>
            <a:xfrm>
              <a:off x="4860955" y="4162332"/>
              <a:ext cx="46792" cy="114709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264" name="Rounded Rectangle 64">
              <a:extLst>
                <a:ext uri="{FF2B5EF4-FFF2-40B4-BE49-F238E27FC236}">
                  <a16:creationId xmlns:a16="http://schemas.microsoft.com/office/drawing/2014/main" id="{C3F5F874-5F6F-4227-BD97-A126DE743BED}"/>
                </a:ext>
              </a:extLst>
            </p:cNvPr>
            <p:cNvSpPr/>
            <p:nvPr/>
          </p:nvSpPr>
          <p:spPr>
            <a:xfrm>
              <a:off x="4860955" y="4302744"/>
              <a:ext cx="45719" cy="80976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  <p:sp>
          <p:nvSpPr>
            <p:cNvPr id="268" name="Rounded Rectangle 65">
              <a:extLst>
                <a:ext uri="{FF2B5EF4-FFF2-40B4-BE49-F238E27FC236}">
                  <a16:creationId xmlns:a16="http://schemas.microsoft.com/office/drawing/2014/main" id="{BA22DED0-4D0A-4256-8223-A192F7B0F497}"/>
                </a:ext>
              </a:extLst>
            </p:cNvPr>
            <p:cNvSpPr/>
            <p:nvPr/>
          </p:nvSpPr>
          <p:spPr>
            <a:xfrm>
              <a:off x="3420315" y="4250008"/>
              <a:ext cx="122399" cy="45719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algn="ctr" defTabSz="1219139">
                <a:defRPr/>
              </a:pPr>
              <a:endParaRPr lang="en-US" sz="1600">
                <a:solidFill>
                  <a:srgbClr val="444444"/>
                </a:solidFill>
                <a:latin typeface="Arial"/>
              </a:endParaRP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76C90D1A-38C4-4F03-9A45-6EFF3C205353}"/>
              </a:ext>
            </a:extLst>
          </p:cNvPr>
          <p:cNvGrpSpPr/>
          <p:nvPr/>
        </p:nvGrpSpPr>
        <p:grpSpPr>
          <a:xfrm>
            <a:off x="7086600" y="3095884"/>
            <a:ext cx="1930740" cy="416804"/>
            <a:chOff x="760589" y="3949509"/>
            <a:chExt cx="1839081" cy="509095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D12D99E-D037-4F8D-BB7C-D210DA01430D}"/>
                </a:ext>
              </a:extLst>
            </p:cNvPr>
            <p:cNvSpPr txBox="1"/>
            <p:nvPr/>
          </p:nvSpPr>
          <p:spPr>
            <a:xfrm>
              <a:off x="760589" y="4157863"/>
              <a:ext cx="1839081" cy="3007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444444"/>
                  </a:solidFill>
                  <a:latin typeface="Arial"/>
                </a:rPr>
                <a:t>Min 46TB raw | 720TB eff. (3U)</a:t>
              </a:r>
            </a:p>
            <a:p>
              <a:pPr algn="ctr">
                <a:defRPr/>
              </a:pPr>
              <a:r>
                <a:rPr lang="en-US" sz="800" i="1" dirty="0">
                  <a:solidFill>
                    <a:srgbClr val="444444"/>
                  </a:solidFill>
                  <a:latin typeface="Arial"/>
                </a:rPr>
                <a:t>Up to 4.5 GB/s per node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BBEF4148-24D8-4362-887D-C13E3201D86F}"/>
                </a:ext>
              </a:extLst>
            </p:cNvPr>
            <p:cNvSpPr txBox="1"/>
            <p:nvPr/>
          </p:nvSpPr>
          <p:spPr>
            <a:xfrm>
              <a:off x="1304270" y="3949509"/>
              <a:ext cx="609599" cy="20057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444444"/>
                  </a:solidFill>
                  <a:latin typeface="Arial"/>
                </a:rPr>
                <a:t>F600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7C4569F-321B-406D-8E3E-F927B28E091E}"/>
              </a:ext>
            </a:extLst>
          </p:cNvPr>
          <p:cNvGrpSpPr>
            <a:grpSpLocks noChangeAspect="1"/>
          </p:cNvGrpSpPr>
          <p:nvPr/>
        </p:nvGrpSpPr>
        <p:grpSpPr>
          <a:xfrm>
            <a:off x="7625087" y="1768661"/>
            <a:ext cx="1292221" cy="409611"/>
            <a:chOff x="703261" y="1078452"/>
            <a:chExt cx="2066353" cy="502698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D595069F-5185-468D-B81C-DBACF059AECB}"/>
                </a:ext>
              </a:extLst>
            </p:cNvPr>
            <p:cNvGrpSpPr/>
            <p:nvPr/>
          </p:nvGrpSpPr>
          <p:grpSpPr>
            <a:xfrm>
              <a:off x="703261" y="1078452"/>
              <a:ext cx="2066353" cy="274098"/>
              <a:chOff x="3396075" y="4136629"/>
              <a:chExt cx="1546054" cy="275351"/>
            </a:xfrm>
          </p:grpSpPr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7EDD6C5-84E1-4EB9-A4FD-DD3C926D899D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C9B08A9B-4054-46EF-AAF8-BCEB92C96F77}"/>
                  </a:ext>
                </a:extLst>
              </p:cNvPr>
              <p:cNvCxnSpPr>
                <a:stCxn id="377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530DB946-F3E1-42DB-BA0A-B03126313D2F}"/>
                  </a:ext>
                </a:extLst>
              </p:cNvPr>
              <p:cNvCxnSpPr>
                <a:stCxn id="377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33572724-506C-457B-AD90-F9D9312A7D43}"/>
                  </a:ext>
                </a:extLst>
              </p:cNvPr>
              <p:cNvCxnSpPr>
                <a:stCxn id="377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25FB71C6-2416-4DB8-B35A-EF58268EBFCF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A3B431D9-C746-4378-AB9A-3B5B246CDE2E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Hexagon 382">
                <a:extLst>
                  <a:ext uri="{FF2B5EF4-FFF2-40B4-BE49-F238E27FC236}">
                    <a16:creationId xmlns:a16="http://schemas.microsoft.com/office/drawing/2014/main" id="{44548491-6C7B-40C4-AD19-4CC675A58DE2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5884BDC-2DC7-43E3-8ABC-47D256ECE48A}"/>
                  </a:ext>
                </a:extLst>
              </p:cNvPr>
              <p:cNvCxnSpPr>
                <a:stCxn id="383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C1901A34-0FD0-48B6-A1CC-76C46F1074B8}"/>
                  </a:ext>
                </a:extLst>
              </p:cNvPr>
              <p:cNvCxnSpPr>
                <a:stCxn id="383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FF8EF5C6-50F0-4B02-9481-E81178F853C2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8A0BA65-A559-46CB-8A00-FA990F0277F8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9D01FDC9-CD51-4974-90EE-A51F1D98167D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" name="Hexagon 388">
                <a:extLst>
                  <a:ext uri="{FF2B5EF4-FFF2-40B4-BE49-F238E27FC236}">
                    <a16:creationId xmlns:a16="http://schemas.microsoft.com/office/drawing/2014/main" id="{22F747BA-F1D2-4827-9D97-8338B880DE8D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C46C6AB7-16F6-49AC-AB83-479D70C04A7C}"/>
                  </a:ext>
                </a:extLst>
              </p:cNvPr>
              <p:cNvCxnSpPr>
                <a:stCxn id="389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29740076-EA24-4AA2-AC75-6872D7B884DD}"/>
                  </a:ext>
                </a:extLst>
              </p:cNvPr>
              <p:cNvCxnSpPr>
                <a:stCxn id="389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71F3C895-D375-43C1-B470-8C0C97E1E5A9}"/>
                  </a:ext>
                </a:extLst>
              </p:cNvPr>
              <p:cNvCxnSpPr>
                <a:stCxn id="389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D9A8F122-4590-4135-9346-3A650AC67442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2263E69A-ECC0-4B0D-8622-330504016119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5" name="Hexagon 394">
                <a:extLst>
                  <a:ext uri="{FF2B5EF4-FFF2-40B4-BE49-F238E27FC236}">
                    <a16:creationId xmlns:a16="http://schemas.microsoft.com/office/drawing/2014/main" id="{24850989-8E7D-44DF-8D6F-A46DB09A086B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C6A53570-527B-416D-A51C-07C430C2D392}"/>
                  </a:ext>
                </a:extLst>
              </p:cNvPr>
              <p:cNvCxnSpPr>
                <a:stCxn id="395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06C48E68-641E-4EDD-B711-74F196458E1B}"/>
                  </a:ext>
                </a:extLst>
              </p:cNvPr>
              <p:cNvCxnSpPr>
                <a:stCxn id="395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8D91C9ED-96D4-481F-A06E-F5C8B1BFF31B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64A7C66C-150A-4622-942A-E96BC2155CED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B6905C38-7DB0-407A-885D-E5645CDFBA8E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1" name="Hexagon 400">
                <a:extLst>
                  <a:ext uri="{FF2B5EF4-FFF2-40B4-BE49-F238E27FC236}">
                    <a16:creationId xmlns:a16="http://schemas.microsoft.com/office/drawing/2014/main" id="{C380EFDA-56DA-4856-8BB3-58151D46C9A4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3950E734-05F9-40AA-BBC9-48B10648A209}"/>
                  </a:ext>
                </a:extLst>
              </p:cNvPr>
              <p:cNvCxnSpPr>
                <a:stCxn id="401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A113F772-98C7-4C1A-8C81-9231BD08B815}"/>
                  </a:ext>
                </a:extLst>
              </p:cNvPr>
              <p:cNvCxnSpPr>
                <a:stCxn id="401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0A4DFCC7-E88C-4E88-9C3D-C3692AC49923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8B213F45-198A-417F-8E13-23D97066EC44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BD7C93CA-56A9-427E-8B2D-9B6C636EC58B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07" name="Rounded Rectangle 63">
                <a:extLst>
                  <a:ext uri="{FF2B5EF4-FFF2-40B4-BE49-F238E27FC236}">
                    <a16:creationId xmlns:a16="http://schemas.microsoft.com/office/drawing/2014/main" id="{78512E48-2446-47B0-9DD9-2A05A5756519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08" name="Rounded Rectangle 64">
                <a:extLst>
                  <a:ext uri="{FF2B5EF4-FFF2-40B4-BE49-F238E27FC236}">
                    <a16:creationId xmlns:a16="http://schemas.microsoft.com/office/drawing/2014/main" id="{5C8754E6-8708-42A0-8208-EEDF5F55AD40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09" name="Rounded Rectangle 65">
                <a:extLst>
                  <a:ext uri="{FF2B5EF4-FFF2-40B4-BE49-F238E27FC236}">
                    <a16:creationId xmlns:a16="http://schemas.microsoft.com/office/drawing/2014/main" id="{1EBFD608-6A66-4BE7-8642-F147A0D4B5B5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3959B91-D4CE-4ABE-A634-0D9ABE886FC9}"/>
                </a:ext>
              </a:extLst>
            </p:cNvPr>
            <p:cNvGrpSpPr/>
            <p:nvPr/>
          </p:nvGrpSpPr>
          <p:grpSpPr>
            <a:xfrm>
              <a:off x="703261" y="1307052"/>
              <a:ext cx="2066353" cy="274098"/>
              <a:chOff x="3396075" y="4136629"/>
              <a:chExt cx="1546054" cy="275351"/>
            </a:xfrm>
          </p:grpSpPr>
          <p:sp>
            <p:nvSpPr>
              <p:cNvPr id="276" name="Hexagon 275">
                <a:extLst>
                  <a:ext uri="{FF2B5EF4-FFF2-40B4-BE49-F238E27FC236}">
                    <a16:creationId xmlns:a16="http://schemas.microsoft.com/office/drawing/2014/main" id="{18510A9F-76A8-4EA3-947A-F029D152C8B3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AC5C3EB6-6A43-43A8-B3B6-00FEBE9E1DD0}"/>
                  </a:ext>
                </a:extLst>
              </p:cNvPr>
              <p:cNvCxnSpPr>
                <a:stCxn id="276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8D6BDCB5-88A2-45A8-B01E-3EB123A59DBC}"/>
                  </a:ext>
                </a:extLst>
              </p:cNvPr>
              <p:cNvCxnSpPr>
                <a:stCxn id="276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664D3BDD-5591-4047-8CEB-66D7D3EBC5D9}"/>
                  </a:ext>
                </a:extLst>
              </p:cNvPr>
              <p:cNvCxnSpPr>
                <a:stCxn id="276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776470DE-09D6-498D-890E-20EE67DE48E4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C18A339B-E814-44F7-82FB-25999941A2DA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0" name="Hexagon 349">
                <a:extLst>
                  <a:ext uri="{FF2B5EF4-FFF2-40B4-BE49-F238E27FC236}">
                    <a16:creationId xmlns:a16="http://schemas.microsoft.com/office/drawing/2014/main" id="{6AC98182-AED3-4DDF-AB9D-26FD3047B4CE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EDFE15D5-DE08-447F-ABB8-DC63CEFBDE5D}"/>
                  </a:ext>
                </a:extLst>
              </p:cNvPr>
              <p:cNvCxnSpPr>
                <a:stCxn id="350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F4A1B52-4866-496F-8E56-90F758EB739F}"/>
                  </a:ext>
                </a:extLst>
              </p:cNvPr>
              <p:cNvCxnSpPr>
                <a:stCxn id="350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0A79FE54-80AA-47F4-8CD5-CF1C07CEC516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BC114FB9-1681-4870-AD57-9D382F787D2D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85C46FDF-EDF9-4E46-9C23-881ACEE38E38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4EB2BFD9-D9FF-4C39-9257-4A0D89B22788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E5EB36A4-53AA-4317-A915-A81131D7659A}"/>
                  </a:ext>
                </a:extLst>
              </p:cNvPr>
              <p:cNvCxnSpPr>
                <a:stCxn id="356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EB21F869-8ED5-43AA-881C-94E778234E75}"/>
                  </a:ext>
                </a:extLst>
              </p:cNvPr>
              <p:cNvCxnSpPr>
                <a:stCxn id="356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6615E16E-483A-4C4F-A427-A2F1B3CE1743}"/>
                  </a:ext>
                </a:extLst>
              </p:cNvPr>
              <p:cNvCxnSpPr>
                <a:stCxn id="356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C45E0DB9-E5C4-4AFE-8E94-C9F80699954E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9B4BB827-830D-4C2C-A0C2-9655E217FF50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2EC9B458-6224-4C1E-8593-43B459E464CD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D3992443-2B12-4C77-AD08-DEEE7A542950}"/>
                  </a:ext>
                </a:extLst>
              </p:cNvPr>
              <p:cNvCxnSpPr>
                <a:stCxn id="362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D6627A63-A8AE-4035-834B-10F02F8A677C}"/>
                  </a:ext>
                </a:extLst>
              </p:cNvPr>
              <p:cNvCxnSpPr>
                <a:stCxn id="362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11EB06BE-08EB-48E1-93DC-3E0BEEE77050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7F9EB76D-1721-47D9-9DA0-4A7CAE735E00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E53CCAF0-F821-442E-AE70-9710F7E8F61C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13B31C38-0320-4284-942B-8AAC128079E7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0F659797-0DD7-4D2D-8B72-C067C705C767}"/>
                  </a:ext>
                </a:extLst>
              </p:cNvPr>
              <p:cNvCxnSpPr>
                <a:stCxn id="368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4BF8390F-DB2B-474E-8823-E2C3E7C740B8}"/>
                  </a:ext>
                </a:extLst>
              </p:cNvPr>
              <p:cNvCxnSpPr>
                <a:stCxn id="368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2B042836-F778-41CE-82BF-68B45F4F16A4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4704579D-45D0-41E6-9AD9-D03D7FB0AB77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F45CA15C-E8B3-42A3-9D91-F7E1A655E4DD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74" name="Rounded Rectangle 63">
                <a:extLst>
                  <a:ext uri="{FF2B5EF4-FFF2-40B4-BE49-F238E27FC236}">
                    <a16:creationId xmlns:a16="http://schemas.microsoft.com/office/drawing/2014/main" id="{51C64FCB-6890-4810-B0C5-B939AA077071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75" name="Rounded Rectangle 64">
                <a:extLst>
                  <a:ext uri="{FF2B5EF4-FFF2-40B4-BE49-F238E27FC236}">
                    <a16:creationId xmlns:a16="http://schemas.microsoft.com/office/drawing/2014/main" id="{324F95DD-E784-4DB3-97A5-2870F1FE7946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76" name="Rounded Rectangle 65">
                <a:extLst>
                  <a:ext uri="{FF2B5EF4-FFF2-40B4-BE49-F238E27FC236}">
                    <a16:creationId xmlns:a16="http://schemas.microsoft.com/office/drawing/2014/main" id="{085BC622-9A3D-4EC1-9377-DDD65166C0E6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12DAE749-4AB8-4D62-BB2E-88341D8F9A01}"/>
                </a:ext>
              </a:extLst>
            </p:cNvPr>
            <p:cNvSpPr/>
            <p:nvPr/>
          </p:nvSpPr>
          <p:spPr>
            <a:xfrm>
              <a:off x="703262" y="1295507"/>
              <a:ext cx="2066352" cy="64323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333">
                <a:solidFill>
                  <a:srgbClr val="444444"/>
                </a:solidFill>
                <a:latin typeface="Arial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2ED0E456-39B2-4BC6-8AE1-BE6366CDA1D3}"/>
              </a:ext>
            </a:extLst>
          </p:cNvPr>
          <p:cNvGrpSpPr/>
          <p:nvPr/>
        </p:nvGrpSpPr>
        <p:grpSpPr>
          <a:xfrm>
            <a:off x="7385296" y="2145945"/>
            <a:ext cx="1767140" cy="411705"/>
            <a:chOff x="765872" y="3949515"/>
            <a:chExt cx="1683247" cy="502873"/>
          </a:xfrm>
        </p:grpSpPr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4C7C9ADD-7A78-48E9-9739-07A3DBE8169C}"/>
                </a:ext>
              </a:extLst>
            </p:cNvPr>
            <p:cNvSpPr txBox="1"/>
            <p:nvPr/>
          </p:nvSpPr>
          <p:spPr>
            <a:xfrm>
              <a:off x="765872" y="4151644"/>
              <a:ext cx="1683247" cy="3007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800" i="1" dirty="0">
                  <a:solidFill>
                    <a:srgbClr val="444444"/>
                  </a:solidFill>
                  <a:latin typeface="Arial"/>
                </a:rPr>
                <a:t>Min 138TB raw | 2.16PB eff. (6U)</a:t>
              </a:r>
            </a:p>
            <a:p>
              <a:pPr algn="ctr">
                <a:defRPr/>
              </a:pPr>
              <a:r>
                <a:rPr lang="en-US" sz="800" i="1" dirty="0">
                  <a:solidFill>
                    <a:srgbClr val="444444"/>
                  </a:solidFill>
                  <a:latin typeface="Arial"/>
                </a:rPr>
                <a:t>Up to 9 GB/s per node (2U)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FA31182B-7AD9-4A42-ABD0-9D30D221466D}"/>
                </a:ext>
              </a:extLst>
            </p:cNvPr>
            <p:cNvSpPr txBox="1"/>
            <p:nvPr/>
          </p:nvSpPr>
          <p:spPr>
            <a:xfrm>
              <a:off x="1306118" y="3949515"/>
              <a:ext cx="609599" cy="20057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444444"/>
                  </a:solidFill>
                  <a:latin typeface="Arial"/>
                </a:rPr>
                <a:t>F900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4748BA5-9BEA-2C35-B2E7-A7531F43574D}"/>
              </a:ext>
            </a:extLst>
          </p:cNvPr>
          <p:cNvSpPr/>
          <p:nvPr/>
        </p:nvSpPr>
        <p:spPr>
          <a:xfrm>
            <a:off x="9292842" y="2103386"/>
            <a:ext cx="1968073" cy="1744985"/>
          </a:xfrm>
          <a:prstGeom prst="rect">
            <a:avLst/>
          </a:prstGeom>
          <a:noFill/>
          <a:ln w="41275">
            <a:solidFill>
              <a:srgbClr val="35C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89280-64B2-499D-A732-5B2C610A37AF}"/>
              </a:ext>
            </a:extLst>
          </p:cNvPr>
          <p:cNvSpPr txBox="1"/>
          <p:nvPr/>
        </p:nvSpPr>
        <p:spPr>
          <a:xfrm>
            <a:off x="7704087" y="6140269"/>
            <a:ext cx="400146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050" spc="400" dirty="0">
                <a:solidFill>
                  <a:srgbClr val="444444">
                    <a:lumMod val="60000"/>
                    <a:lumOff val="40000"/>
                  </a:srgbClr>
                </a:solidFill>
                <a:latin typeface="Arial"/>
              </a:rPr>
              <a:t>PRICE-PERORMANCE OPTIMIZED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03C85-75F1-9F4E-B589-36E251FD8320}"/>
              </a:ext>
            </a:extLst>
          </p:cNvPr>
          <p:cNvCxnSpPr/>
          <p:nvPr/>
        </p:nvCxnSpPr>
        <p:spPr>
          <a:xfrm flipV="1">
            <a:off x="517645" y="1836030"/>
            <a:ext cx="0" cy="543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BF01-179B-E34E-1A6F-14C3DC7CF643}"/>
              </a:ext>
            </a:extLst>
          </p:cNvPr>
          <p:cNvCxnSpPr>
            <a:cxnSpLocks/>
          </p:cNvCxnSpPr>
          <p:nvPr/>
        </p:nvCxnSpPr>
        <p:spPr>
          <a:xfrm>
            <a:off x="11517664" y="6172200"/>
            <a:ext cx="3291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C2B7D4-8737-CBDF-65A1-6DDC0FA9F11F}"/>
              </a:ext>
            </a:extLst>
          </p:cNvPr>
          <p:cNvCxnSpPr>
            <a:cxnSpLocks/>
          </p:cNvCxnSpPr>
          <p:nvPr/>
        </p:nvCxnSpPr>
        <p:spPr>
          <a:xfrm>
            <a:off x="5562600" y="6230303"/>
            <a:ext cx="3291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8CA6C7-05B6-5DB5-4F1B-0D970389AC0E}"/>
              </a:ext>
            </a:extLst>
          </p:cNvPr>
          <p:cNvCxnSpPr>
            <a:cxnSpLocks/>
          </p:cNvCxnSpPr>
          <p:nvPr/>
        </p:nvCxnSpPr>
        <p:spPr>
          <a:xfrm flipH="1">
            <a:off x="7439125" y="6221060"/>
            <a:ext cx="4135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CB5C4B-5B06-3E0C-D814-A87455E52FDA}"/>
              </a:ext>
            </a:extLst>
          </p:cNvPr>
          <p:cNvCxnSpPr>
            <a:cxnSpLocks/>
          </p:cNvCxnSpPr>
          <p:nvPr/>
        </p:nvCxnSpPr>
        <p:spPr>
          <a:xfrm flipH="1">
            <a:off x="1989931" y="6243808"/>
            <a:ext cx="4135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tar: 8 Points 7">
            <a:extLst>
              <a:ext uri="{FF2B5EF4-FFF2-40B4-BE49-F238E27FC236}">
                <a16:creationId xmlns:a16="http://schemas.microsoft.com/office/drawing/2014/main" id="{DB5B3073-7818-C222-BF12-5FCA4AAB22B3}"/>
              </a:ext>
            </a:extLst>
          </p:cNvPr>
          <p:cNvSpPr/>
          <p:nvPr/>
        </p:nvSpPr>
        <p:spPr>
          <a:xfrm rot="803156">
            <a:off x="10981347" y="2751320"/>
            <a:ext cx="1052466" cy="613344"/>
          </a:xfrm>
          <a:prstGeom prst="star8">
            <a:avLst>
              <a:gd name="adj" fmla="val 41659"/>
            </a:avLst>
          </a:prstGeom>
          <a:solidFill>
            <a:schemeClr val="bg1">
              <a:lumMod val="40000"/>
              <a:lumOff val="60000"/>
            </a:schemeClr>
          </a:solidFill>
          <a:ln w="12700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RTS</a:t>
            </a:r>
          </a:p>
          <a:p>
            <a:pPr algn="ctr"/>
            <a:r>
              <a:rPr lang="en-US" sz="1200" b="1" dirty="0">
                <a:solidFill>
                  <a:schemeClr val="accent1"/>
                </a:solidFill>
              </a:rPr>
              <a:t>2/20/2024</a:t>
            </a:r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673234BA-4D45-0FBC-009F-673E1A1E6DBA}"/>
              </a:ext>
            </a:extLst>
          </p:cNvPr>
          <p:cNvSpPr/>
          <p:nvPr/>
        </p:nvSpPr>
        <p:spPr>
          <a:xfrm rot="803156">
            <a:off x="11001835" y="836995"/>
            <a:ext cx="1143737" cy="655045"/>
          </a:xfrm>
          <a:prstGeom prst="star8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RTS</a:t>
            </a:r>
          </a:p>
          <a:p>
            <a:pPr algn="ctr"/>
            <a:r>
              <a:rPr lang="en-US" sz="1200" dirty="0">
                <a:solidFill>
                  <a:schemeClr val="accent1"/>
                </a:solidFill>
              </a:rPr>
              <a:t>May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7230E-A4E0-9D9F-E33D-830FC295A5FE}"/>
              </a:ext>
            </a:extLst>
          </p:cNvPr>
          <p:cNvSpPr txBox="1"/>
          <p:nvPr/>
        </p:nvSpPr>
        <p:spPr>
          <a:xfrm>
            <a:off x="1808730" y="30703"/>
            <a:ext cx="5638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Non-disclosure use only until RTS February 20, 2024</a:t>
            </a:r>
          </a:p>
        </p:txBody>
      </p:sp>
    </p:spTree>
    <p:extLst>
      <p:ext uri="{BB962C8B-B14F-4D97-AF65-F5344CB8AC3E}">
        <p14:creationId xmlns:p14="http://schemas.microsoft.com/office/powerpoint/2010/main" val="3816595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7429-EA35-3B55-9731-5B5720D0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5" y="601955"/>
            <a:ext cx="6934200" cy="249299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"/>
                <a:cs typeface="Arial"/>
              </a:rPr>
              <a:t>PowerScale All-Flash Nodes Leverage Latest Generation PowerEdge</a:t>
            </a:r>
            <a:br>
              <a:rPr lang="en-US" sz="3600" dirty="0">
                <a:solidFill>
                  <a:srgbClr val="FFFFFF"/>
                </a:solidFill>
                <a:latin typeface="Arial"/>
                <a:cs typeface="Arial"/>
              </a:rPr>
            </a:br>
            <a:br>
              <a:rPr lang="en-US" sz="3600" dirty="0">
                <a:solidFill>
                  <a:srgbClr val="FFFFFF"/>
                </a:solidFill>
                <a:latin typeface="Arial"/>
                <a:cs typeface="Arial"/>
              </a:rPr>
            </a:br>
            <a:endParaRPr lang="en-US" sz="36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C67C5A-ECD6-AA88-8CC5-E6E71251D8A5}"/>
              </a:ext>
            </a:extLst>
          </p:cNvPr>
          <p:cNvSpPr txBox="1">
            <a:spLocks/>
          </p:cNvSpPr>
          <p:nvPr/>
        </p:nvSpPr>
        <p:spPr>
          <a:xfrm>
            <a:off x="7539712" y="0"/>
            <a:ext cx="4652288" cy="6858000"/>
          </a:xfrm>
          <a:prstGeom prst="rect">
            <a:avLst/>
          </a:prstGeom>
          <a:gradFill>
            <a:gsLst>
              <a:gs pos="0">
                <a:srgbClr val="D1D3D4"/>
              </a:gs>
              <a:gs pos="100000">
                <a:schemeClr val="tx2"/>
              </a:gs>
            </a:gsLst>
            <a:lin ang="135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7680" tIns="1219200" rIns="365760" bIns="0" rtlCol="0" anchor="t" anchorCtr="0"/>
          <a:lstStyle>
            <a:defPPr>
              <a:defRPr lang="en-US"/>
            </a:defPPr>
            <a:lvl1pPr algn="ctr">
              <a:defRPr sz="1200">
                <a:solidFill>
                  <a:schemeClr val="bg2"/>
                </a:solidFill>
              </a:defRPr>
            </a:lvl1pPr>
            <a:lvl2pPr marL="0" lvl="1">
              <a:spcBef>
                <a:spcPts val="1200"/>
              </a:spcBef>
              <a:buClr>
                <a:srgbClr val="808080"/>
              </a:buClr>
              <a:defRPr sz="1600" b="1" kern="0">
                <a:solidFill>
                  <a:srgbClr val="0076CE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>
              <a:spcBef>
                <a:spcPts val="1600"/>
              </a:spcBef>
              <a:buClr>
                <a:srgbClr val="808080"/>
              </a:buClr>
              <a:defRPr/>
            </a:pPr>
            <a:r>
              <a:rPr lang="en-US" sz="2000" b="1" kern="0" dirty="0">
                <a:solidFill>
                  <a:srgbClr val="0076CE"/>
                </a:solidFill>
              </a:rPr>
              <a:t>Performance &amp; Density </a:t>
            </a:r>
            <a:endParaRPr lang="en-US" sz="2000" dirty="0">
              <a:solidFill>
                <a:schemeClr val="bg2"/>
              </a:solidFill>
            </a:endParaRPr>
          </a:p>
          <a:p>
            <a:pPr marL="228594" lvl="1" indent="-228594"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/>
            </a:pPr>
            <a:r>
              <a:rPr lang="en-US" sz="1867" b="0" dirty="0">
                <a:solidFill>
                  <a:schemeClr val="bg2"/>
                </a:solidFill>
              </a:rPr>
              <a:t>4</a:t>
            </a:r>
            <a:r>
              <a:rPr lang="en-US" sz="1867" b="0" baseline="30000" dirty="0">
                <a:solidFill>
                  <a:schemeClr val="bg2"/>
                </a:solidFill>
              </a:rPr>
              <a:t>th</a:t>
            </a:r>
            <a:r>
              <a:rPr lang="en-US" sz="1867" b="0" dirty="0">
                <a:solidFill>
                  <a:schemeClr val="bg2"/>
                </a:solidFill>
              </a:rPr>
              <a:t> generation Intel Xeon Sapphire Rapids CPUs</a:t>
            </a:r>
            <a:endParaRPr lang="en-US" sz="1867" b="0" dirty="0">
              <a:solidFill>
                <a:schemeClr val="bg2"/>
              </a:solidFill>
              <a:cs typeface="Arial"/>
            </a:endParaRPr>
          </a:p>
          <a:p>
            <a:pPr marL="228594" lvl="1" indent="-228594"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/>
            </a:pPr>
            <a:r>
              <a:rPr lang="en-US" sz="1867" b="0" dirty="0">
                <a:solidFill>
                  <a:schemeClr val="bg2"/>
                </a:solidFill>
              </a:rPr>
              <a:t>DDR5 – latest DRAM with greater speed and bandwidth</a:t>
            </a:r>
          </a:p>
          <a:p>
            <a:pPr marL="228594" lvl="1" indent="-228594"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/>
            </a:pPr>
            <a:r>
              <a:rPr lang="en-US" sz="1867" b="0" dirty="0">
                <a:solidFill>
                  <a:schemeClr val="bg2"/>
                </a:solidFill>
              </a:rPr>
              <a:t>PCIe Gen 5:  4X throughput compared to PCIe Gen 3 in previous nodes</a:t>
            </a:r>
            <a:endParaRPr lang="en-US" sz="1867" b="0" dirty="0">
              <a:solidFill>
                <a:schemeClr val="bg2"/>
              </a:solidFill>
              <a:cs typeface="Arial"/>
            </a:endParaRPr>
          </a:p>
          <a:p>
            <a:pPr marL="228594" lvl="1" indent="-228594"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/>
            </a:pPr>
            <a:r>
              <a:rPr lang="en-US" sz="1867" b="0" dirty="0">
                <a:solidFill>
                  <a:schemeClr val="bg2"/>
                </a:solidFill>
                <a:cs typeface="Arial"/>
              </a:rPr>
              <a:t>Greater density in 1U platform, with introduction of F710</a:t>
            </a:r>
          </a:p>
          <a:p>
            <a:pPr marL="228594" lvl="1" indent="-228594"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/>
            </a:pPr>
            <a:r>
              <a:rPr lang="en-US" sz="1867" b="0" dirty="0">
                <a:solidFill>
                  <a:schemeClr val="bg2"/>
                </a:solidFill>
                <a:cs typeface="Arial"/>
              </a:rPr>
              <a:t>15TB drive option for F210</a:t>
            </a:r>
          </a:p>
          <a:p>
            <a:pPr marL="228594" lvl="1" indent="-228594"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/>
            </a:pPr>
            <a:r>
              <a:rPr lang="en-US" sz="1867" b="0" dirty="0">
                <a:solidFill>
                  <a:schemeClr val="bg2"/>
                </a:solidFill>
                <a:cs typeface="Arial"/>
              </a:rPr>
              <a:t>Smart Flow Chassis for balanced airflow design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A6E139B-E8CB-8A8C-C782-B2241BB64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5AC5EF7-DB0F-67E3-5285-3D1AD1A2EBC7}"/>
              </a:ext>
            </a:extLst>
          </p:cNvPr>
          <p:cNvSpPr/>
          <p:nvPr/>
        </p:nvSpPr>
        <p:spPr>
          <a:xfrm>
            <a:off x="6095999" y="2001736"/>
            <a:ext cx="1063083" cy="98679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2"/>
                </a:solidFill>
              </a:rPr>
              <a:t>RTS </a:t>
            </a:r>
          </a:p>
          <a:p>
            <a:pPr algn="ctr"/>
            <a:r>
              <a:rPr lang="en-US" sz="1000" b="1" dirty="0">
                <a:solidFill>
                  <a:schemeClr val="bg2"/>
                </a:solidFill>
              </a:rPr>
              <a:t>Feb 20</a:t>
            </a:r>
            <a:r>
              <a:rPr lang="en-US" sz="1000" b="1" baseline="30000" dirty="0">
                <a:solidFill>
                  <a:schemeClr val="bg2"/>
                </a:solidFill>
              </a:rPr>
              <a:t>th</a:t>
            </a:r>
            <a:r>
              <a:rPr lang="en-US" sz="1000" b="1" dirty="0">
                <a:solidFill>
                  <a:schemeClr val="bg2"/>
                </a:solidFill>
              </a:rPr>
              <a:t>, 2024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956B25-2596-9D9B-0242-BE3C22A9136C}"/>
              </a:ext>
            </a:extLst>
          </p:cNvPr>
          <p:cNvSpPr txBox="1"/>
          <p:nvPr/>
        </p:nvSpPr>
        <p:spPr>
          <a:xfrm>
            <a:off x="2524000" y="2659447"/>
            <a:ext cx="2456872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67">
                <a:solidFill>
                  <a:srgbClr val="3FCDD9"/>
                </a:solidFill>
              </a:rPr>
              <a:t>PowerScale </a:t>
            </a:r>
            <a:r>
              <a:rPr lang="en-US" sz="1867" b="1">
                <a:solidFill>
                  <a:srgbClr val="3FCDD9"/>
                </a:solidFill>
              </a:rPr>
              <a:t>F710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4453D-82F2-4395-366A-29B4FDA105AA}"/>
              </a:ext>
            </a:extLst>
          </p:cNvPr>
          <p:cNvSpPr txBox="1"/>
          <p:nvPr/>
        </p:nvSpPr>
        <p:spPr>
          <a:xfrm>
            <a:off x="2524000" y="3760515"/>
            <a:ext cx="2456872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67">
                <a:solidFill>
                  <a:srgbClr val="3FCDD9"/>
                </a:solidFill>
              </a:rPr>
              <a:t>PowerScale </a:t>
            </a:r>
            <a:r>
              <a:rPr lang="en-US" sz="1867" b="1">
                <a:solidFill>
                  <a:srgbClr val="3FCDD9"/>
                </a:solidFill>
              </a:rPr>
              <a:t>F210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F83B9F-3A23-5A30-39D5-CF09F2CEC48A}"/>
              </a:ext>
            </a:extLst>
          </p:cNvPr>
          <p:cNvSpPr txBox="1"/>
          <p:nvPr/>
        </p:nvSpPr>
        <p:spPr>
          <a:xfrm>
            <a:off x="0" y="5271340"/>
            <a:ext cx="7539712" cy="1149032"/>
          </a:xfrm>
          <a:prstGeom prst="rect">
            <a:avLst/>
          </a:prstGeom>
          <a:gradFill>
            <a:gsLst>
              <a:gs pos="100000">
                <a:srgbClr val="232946"/>
              </a:gs>
              <a:gs pos="43000">
                <a:schemeClr val="accent1"/>
              </a:gs>
            </a:gsLst>
            <a:lin ang="27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685783">
              <a:tabLst>
                <a:tab pos="1655681" algn="l"/>
              </a:tabLst>
              <a:defRPr sz="1400">
                <a:solidFill>
                  <a:srgbClr val="FFFFFF"/>
                </a:solidFill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133" b="1" dirty="0">
                <a:solidFill>
                  <a:srgbClr val="3FCDD9"/>
                </a:solidFill>
              </a:rPr>
              <a:t>Customized for greatest performance</a:t>
            </a:r>
            <a:br>
              <a:rPr lang="en-US" sz="2133" b="1" dirty="0">
                <a:solidFill>
                  <a:srgbClr val="3FCDD9"/>
                </a:solidFill>
              </a:rPr>
            </a:br>
            <a:r>
              <a:rPr lang="en-US" sz="1600" dirty="0"/>
              <a:t>software-defined persistent memory, greater compute density,</a:t>
            </a:r>
          </a:p>
          <a:p>
            <a:r>
              <a:rPr lang="en-US" sz="1600" dirty="0"/>
              <a:t>&amp; leading performance per watt</a:t>
            </a:r>
            <a:endParaRPr lang="en-US" sz="1867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59921D-DDE8-F995-50FD-85BAF04F2938}"/>
              </a:ext>
            </a:extLst>
          </p:cNvPr>
          <p:cNvSpPr txBox="1"/>
          <p:nvPr/>
        </p:nvSpPr>
        <p:spPr>
          <a:xfrm>
            <a:off x="1808730" y="30703"/>
            <a:ext cx="5638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Non-disclosure use only until RTS February 20,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A9E38-751B-5F6D-72E6-0C28FAC2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54" y="3091913"/>
            <a:ext cx="5271327" cy="468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6615B-B3E8-D091-4DF9-0BD0E05F0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13" y="4185759"/>
            <a:ext cx="5271327" cy="4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8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EB517E-D4A4-AB83-2056-F8F540C1EEF1}"/>
              </a:ext>
            </a:extLst>
          </p:cNvPr>
          <p:cNvSpPr txBox="1"/>
          <p:nvPr/>
        </p:nvSpPr>
        <p:spPr>
          <a:xfrm>
            <a:off x="3855689" y="1407817"/>
            <a:ext cx="3518321" cy="5030533"/>
          </a:xfrm>
          <a:prstGeom prst="rect">
            <a:avLst/>
          </a:prstGeom>
          <a:solidFill>
            <a:schemeClr val="tx2">
              <a:lumMod val="95000"/>
              <a:alpha val="16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8E063-B348-F1C0-67F2-AF1121E7153D}"/>
              </a:ext>
            </a:extLst>
          </p:cNvPr>
          <p:cNvSpPr txBox="1"/>
          <p:nvPr/>
        </p:nvSpPr>
        <p:spPr>
          <a:xfrm>
            <a:off x="7867098" y="1407817"/>
            <a:ext cx="3518321" cy="5030533"/>
          </a:xfrm>
          <a:prstGeom prst="rect">
            <a:avLst/>
          </a:prstGeom>
          <a:solidFill>
            <a:schemeClr val="tx2">
              <a:lumMod val="95000"/>
              <a:alpha val="16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9832BA-C178-E243-B2F4-9211B653B8F2}"/>
              </a:ext>
            </a:extLst>
          </p:cNvPr>
          <p:cNvSpPr/>
          <p:nvPr/>
        </p:nvSpPr>
        <p:spPr>
          <a:xfrm>
            <a:off x="0" y="0"/>
            <a:ext cx="3429000" cy="685486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E0E99B8-EC00-FDF7-5CF0-79CAB6F5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69" y="605150"/>
            <a:ext cx="3148524" cy="2380888"/>
          </a:xfrm>
        </p:spPr>
        <p:txBody>
          <a:bodyPr/>
          <a:lstStyle/>
          <a:p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Leveraging next-gen platform combined with continued optimization of OneFS software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E24F253-F323-01BB-8C36-60F905EC9FE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4493" y="4165513"/>
            <a:ext cx="2443849" cy="1854371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>
                <a:solidFill>
                  <a:schemeClr val="accent3"/>
                </a:solidFill>
              </a:rPr>
              <a:t>F210 &amp; F710 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RTS on Feb 20</a:t>
            </a:r>
            <a:r>
              <a:rPr lang="en-US" b="1" baseline="30000" dirty="0">
                <a:solidFill>
                  <a:schemeClr val="accent3"/>
                </a:solidFill>
              </a:rPr>
              <a:t>th</a:t>
            </a:r>
            <a:r>
              <a:rPr lang="en-US" b="1" dirty="0">
                <a:solidFill>
                  <a:schemeClr val="accent3"/>
                </a:solidFill>
              </a:rPr>
              <a:t>, 2024; Require  OneFS 9.7.0.0 (Key West) support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C7C747-6ADC-18C0-EF1B-DB59A5E3B3C2}"/>
              </a:ext>
            </a:extLst>
          </p:cNvPr>
          <p:cNvGrpSpPr>
            <a:grpSpLocks noChangeAspect="1"/>
          </p:cNvGrpSpPr>
          <p:nvPr/>
        </p:nvGrpSpPr>
        <p:grpSpPr>
          <a:xfrm>
            <a:off x="381000" y="2358929"/>
            <a:ext cx="667519" cy="667115"/>
            <a:chOff x="3687557" y="1866223"/>
            <a:chExt cx="1791052" cy="17899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67A0B87-F7A1-097A-2324-3359A445DF13}"/>
                </a:ext>
              </a:extLst>
            </p:cNvPr>
            <p:cNvSpPr/>
            <p:nvPr/>
          </p:nvSpPr>
          <p:spPr>
            <a:xfrm>
              <a:off x="3687557" y="1866223"/>
              <a:ext cx="1791052" cy="1789966"/>
            </a:xfrm>
            <a:prstGeom prst="ellipse">
              <a:avLst/>
            </a:prstGeom>
            <a:gradFill>
              <a:gsLst>
                <a:gs pos="0">
                  <a:srgbClr val="6E2585"/>
                </a:gs>
                <a:gs pos="100000">
                  <a:schemeClr val="bg1"/>
                </a:gs>
              </a:gsLst>
              <a:lin ang="2700000" scaled="1"/>
            </a:gradFill>
            <a:ln w="19050" cmpd="sng">
              <a:solidFill>
                <a:schemeClr val="tx2"/>
              </a:solidFill>
              <a:prstDash val="solid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342900" sx="102000" sy="102000" algn="ctr" rotWithShape="0">
                <a:schemeClr val="tx2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32">
                <a:defRPr/>
              </a:pPr>
              <a:endParaRPr lang="en-US" sz="933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1A5320-3838-EA40-E507-B187C95A0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l="16780" t="38934" r="42473" b="42427"/>
            <a:stretch/>
          </p:blipFill>
          <p:spPr>
            <a:xfrm>
              <a:off x="3863806" y="2460205"/>
              <a:ext cx="1426719" cy="22308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E4520D5-2235-10EE-525B-536F1360C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l="58728" t="38934" r="16447" b="42427"/>
            <a:stretch/>
          </p:blipFill>
          <p:spPr>
            <a:xfrm>
              <a:off x="3864293" y="2731863"/>
              <a:ext cx="1425746" cy="3659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8634D298-AD18-6E22-FDD2-94AF54CA7AEB}"/>
              </a:ext>
            </a:extLst>
          </p:cNvPr>
          <p:cNvSpPr txBox="1">
            <a:spLocks/>
          </p:cNvSpPr>
          <p:nvPr/>
        </p:nvSpPr>
        <p:spPr>
          <a:xfrm>
            <a:off x="3912326" y="1515086"/>
            <a:ext cx="2903074" cy="440937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Requires </a:t>
            </a:r>
            <a:r>
              <a:rPr lang="en-US" sz="1400" dirty="0" err="1">
                <a:solidFill>
                  <a:schemeClr val="bg2"/>
                </a:solidFill>
              </a:rPr>
              <a:t>OneFS</a:t>
            </a:r>
            <a:r>
              <a:rPr lang="en-US" sz="1400" dirty="0">
                <a:solidFill>
                  <a:schemeClr val="bg2"/>
                </a:solidFill>
              </a:rPr>
              <a:t> 9.7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Leverages Dell PE R660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Single–socket Intel Sapphire Rapids, 2G/12C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128GB DRAM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4 </a:t>
            </a:r>
            <a:r>
              <a:rPr lang="en-US" sz="1400" dirty="0" err="1">
                <a:solidFill>
                  <a:schemeClr val="bg2"/>
                </a:solidFill>
              </a:rPr>
              <a:t>NVMe</a:t>
            </a:r>
            <a:r>
              <a:rPr lang="en-US" sz="1400" dirty="0">
                <a:solidFill>
                  <a:schemeClr val="bg2"/>
                </a:solidFill>
              </a:rPr>
              <a:t> SSDs per node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Raw capacity </a:t>
            </a:r>
            <a:r>
              <a:rPr lang="en-US" sz="1400" b="1" dirty="0">
                <a:solidFill>
                  <a:schemeClr val="bg2"/>
                </a:solidFill>
              </a:rPr>
              <a:t>per node</a:t>
            </a:r>
            <a:r>
              <a:rPr lang="en-US" sz="1400" dirty="0">
                <a:solidFill>
                  <a:schemeClr val="bg2"/>
                </a:solidFill>
              </a:rPr>
              <a:t>, starts at </a:t>
            </a:r>
            <a:r>
              <a:rPr lang="en-US" sz="1400" b="1" dirty="0">
                <a:solidFill>
                  <a:schemeClr val="bg2"/>
                </a:solidFill>
              </a:rPr>
              <a:t>7.7TB, 15.3TB, 30.7TB or 61TB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Drive options: </a:t>
            </a:r>
          </a:p>
          <a:p>
            <a:pPr marL="914389" lvl="3" indent="-22860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2"/>
                </a:solidFill>
              </a:rPr>
              <a:t>SSD (TLC): 1.92TB, 3.84TB, 7.68TB (ISE, FIPS)</a:t>
            </a:r>
          </a:p>
          <a:p>
            <a:pPr marL="914389" lvl="3" indent="-22860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2"/>
                </a:solidFill>
              </a:rPr>
              <a:t>SSD (QLC): 15.36TB (ISE, SED, FIPS</a:t>
            </a:r>
            <a:r>
              <a:rPr lang="en-US" sz="1400" dirty="0">
                <a:solidFill>
                  <a:schemeClr val="bg1"/>
                </a:solidFill>
              </a:rPr>
              <a:t>*</a:t>
            </a:r>
            <a:r>
              <a:rPr lang="en-US" sz="1000" dirty="0">
                <a:solidFill>
                  <a:schemeClr val="bg2"/>
                </a:solidFill>
              </a:rPr>
              <a:t> 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Front End:  2 x 100GbE or 25GbE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Back End: 2 x 100 GbE or 25GbE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F200 Node compatible  </a:t>
            </a:r>
          </a:p>
        </p:txBody>
      </p:sp>
      <p:sp>
        <p:nvSpPr>
          <p:cNvPr id="43" name="Content Placeholder 9">
            <a:extLst>
              <a:ext uri="{FF2B5EF4-FFF2-40B4-BE49-F238E27FC236}">
                <a16:creationId xmlns:a16="http://schemas.microsoft.com/office/drawing/2014/main" id="{0FE9E897-C2D3-D21E-3E85-B920D2B35490}"/>
              </a:ext>
            </a:extLst>
          </p:cNvPr>
          <p:cNvSpPr txBox="1">
            <a:spLocks/>
          </p:cNvSpPr>
          <p:nvPr/>
        </p:nvSpPr>
        <p:spPr>
          <a:xfrm>
            <a:off x="7889966" y="1534258"/>
            <a:ext cx="2903073" cy="4821749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Requires </a:t>
            </a:r>
            <a:r>
              <a:rPr lang="en-US" sz="1400" dirty="0" err="1">
                <a:solidFill>
                  <a:schemeClr val="bg2"/>
                </a:solidFill>
              </a:rPr>
              <a:t>OneFS</a:t>
            </a:r>
            <a:r>
              <a:rPr lang="en-US" sz="1400" dirty="0">
                <a:solidFill>
                  <a:schemeClr val="bg2"/>
                </a:solidFill>
              </a:rPr>
              <a:t> 9.7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Leverages Dell PE R660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Dual–socket Intel Sapphire Rapids, 2.6G/24C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512GB DRAM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10 </a:t>
            </a:r>
            <a:r>
              <a:rPr lang="en-US" sz="1400" dirty="0" err="1">
                <a:solidFill>
                  <a:schemeClr val="bg2"/>
                </a:solidFill>
              </a:rPr>
              <a:t>NVMe</a:t>
            </a:r>
            <a:r>
              <a:rPr lang="en-US" sz="1400" dirty="0">
                <a:solidFill>
                  <a:schemeClr val="bg2"/>
                </a:solidFill>
              </a:rPr>
              <a:t> SSDs per node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Raw capacity </a:t>
            </a:r>
            <a:r>
              <a:rPr lang="en-US" sz="1400" b="1" dirty="0">
                <a:solidFill>
                  <a:schemeClr val="bg2"/>
                </a:solidFill>
              </a:rPr>
              <a:t>per node</a:t>
            </a:r>
            <a:r>
              <a:rPr lang="en-US" sz="1400" dirty="0">
                <a:solidFill>
                  <a:schemeClr val="bg2"/>
                </a:solidFill>
              </a:rPr>
              <a:t>, starts at </a:t>
            </a:r>
            <a:r>
              <a:rPr lang="en-US" sz="1400" b="1" dirty="0">
                <a:solidFill>
                  <a:schemeClr val="bg2"/>
                </a:solidFill>
              </a:rPr>
              <a:t>38.4TB, 76.8TB, 153TB or 307TB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Drive options: </a:t>
            </a:r>
          </a:p>
          <a:p>
            <a:pPr marL="914389" lvl="3" indent="-22860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2"/>
                </a:solidFill>
              </a:rPr>
              <a:t>SSD (TLC): 3.84TB, 7.68TB (ISE, FIPS)</a:t>
            </a:r>
          </a:p>
          <a:p>
            <a:pPr marL="914389" lvl="3" indent="-22860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2"/>
                </a:solidFill>
              </a:rPr>
              <a:t>SSD (QLC): 15.36TB, 30.72TB (ISE, SED, FIPS</a:t>
            </a:r>
            <a:r>
              <a:rPr lang="en-US" sz="1400" dirty="0">
                <a:solidFill>
                  <a:schemeClr val="bg1"/>
                </a:solidFill>
              </a:rPr>
              <a:t>*</a:t>
            </a:r>
            <a:r>
              <a:rPr lang="en-US" sz="1000" dirty="0">
                <a:solidFill>
                  <a:schemeClr val="bg2"/>
                </a:solidFill>
              </a:rPr>
              <a:t>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Front End:  2 x 100GbE or 25GbE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2"/>
                </a:solidFill>
              </a:rPr>
              <a:t>Back End: 2 x 100 GbE </a:t>
            </a:r>
            <a:endParaRPr lang="en-US" sz="14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C61544-EA2F-9AE3-B567-677C4AE98C4C}"/>
              </a:ext>
            </a:extLst>
          </p:cNvPr>
          <p:cNvSpPr txBox="1"/>
          <p:nvPr/>
        </p:nvSpPr>
        <p:spPr>
          <a:xfrm>
            <a:off x="153499" y="6476535"/>
            <a:ext cx="5334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*</a:t>
            </a:r>
            <a:r>
              <a:rPr lang="en-US" sz="1000" dirty="0"/>
              <a:t> FIPS in QLC SSD, a Post RTS, pending supplier’s certificate completion date.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9FD7E-2D3A-8ABC-37D8-0DDA88A0A362}"/>
              </a:ext>
            </a:extLst>
          </p:cNvPr>
          <p:cNvSpPr txBox="1"/>
          <p:nvPr/>
        </p:nvSpPr>
        <p:spPr>
          <a:xfrm>
            <a:off x="3048000" y="3135"/>
            <a:ext cx="5638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Non-disclosure use only until RTS February 20,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DED8-8378-9509-A944-F87C743C261D}"/>
              </a:ext>
            </a:extLst>
          </p:cNvPr>
          <p:cNvSpPr txBox="1"/>
          <p:nvPr/>
        </p:nvSpPr>
        <p:spPr>
          <a:xfrm>
            <a:off x="3855690" y="419650"/>
            <a:ext cx="3518322" cy="931305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PowerScale F210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DC3E-17F9-D388-FFD3-AA5D68D38EE4}"/>
              </a:ext>
            </a:extLst>
          </p:cNvPr>
          <p:cNvSpPr txBox="1"/>
          <p:nvPr/>
        </p:nvSpPr>
        <p:spPr>
          <a:xfrm>
            <a:off x="7857309" y="419650"/>
            <a:ext cx="3518322" cy="931305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b="1" dirty="0">
                <a:solidFill>
                  <a:schemeClr val="accent3"/>
                </a:solidFill>
              </a:rPr>
              <a:t>PowerScale F710</a:t>
            </a:r>
          </a:p>
        </p:txBody>
      </p:sp>
    </p:spTree>
    <p:extLst>
      <p:ext uri="{BB962C8B-B14F-4D97-AF65-F5344CB8AC3E}">
        <p14:creationId xmlns:p14="http://schemas.microsoft.com/office/powerpoint/2010/main" val="345914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B96FD5-499D-DA2E-858A-645A3F555DCB}"/>
              </a:ext>
            </a:extLst>
          </p:cNvPr>
          <p:cNvSpPr/>
          <p:nvPr/>
        </p:nvSpPr>
        <p:spPr>
          <a:xfrm>
            <a:off x="0" y="0"/>
            <a:ext cx="12192000" cy="603700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C5C8D02-617A-DA22-B811-6F39D52620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15000"/>
          </a:blip>
          <a:srcRect/>
          <a:stretch/>
        </p:blipFill>
        <p:spPr>
          <a:xfrm>
            <a:off x="0" y="-442751"/>
            <a:ext cx="12192000" cy="6479760"/>
          </a:xfrm>
          <a:prstGeom prst="rect">
            <a:avLst/>
          </a:prstGeom>
        </p:spPr>
      </p:pic>
      <p:sp>
        <p:nvSpPr>
          <p:cNvPr id="4" name="Title 102">
            <a:extLst>
              <a:ext uri="{FF2B5EF4-FFF2-40B4-BE49-F238E27FC236}">
                <a16:creationId xmlns:a16="http://schemas.microsoft.com/office/drawing/2014/main" id="{EA298864-8D98-5D8D-D989-7241DEA0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387798"/>
          </a:xfrm>
        </p:spPr>
        <p:txBody>
          <a:bodyPr wrap="square" lIns="0" tIns="0" rIns="0" bIns="0" anchor="t" anchorCtr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Key Performance Claims – AI, Metadata, Streaming, and Efficiency</a:t>
            </a:r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0C0380AB-0574-DBE5-C4F8-EC3285210CA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4600" y="725083"/>
            <a:ext cx="7970838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The world's most flexible</a:t>
            </a:r>
            <a:r>
              <a:rPr lang="en-US" sz="1200" baseline="-25000" dirty="0">
                <a:solidFill>
                  <a:schemeClr val="tx2"/>
                </a:solidFill>
                <a:cs typeface="Segoe UI"/>
              </a:rPr>
              <a:t>1</a:t>
            </a:r>
            <a:r>
              <a:rPr lang="en-US" sz="1800" dirty="0">
                <a:solidFill>
                  <a:srgbClr val="FFC000"/>
                </a:solidFill>
              </a:rPr>
              <a:t>, secure</a:t>
            </a:r>
            <a:r>
              <a:rPr lang="en-US" sz="1200" baseline="-25000" dirty="0">
                <a:solidFill>
                  <a:schemeClr val="tx2"/>
                </a:solidFill>
                <a:cs typeface="Segoe UI"/>
              </a:rPr>
              <a:t>2</a:t>
            </a:r>
            <a:r>
              <a:rPr lang="en-US" sz="1800" dirty="0">
                <a:solidFill>
                  <a:srgbClr val="FFC000"/>
                </a:solidFill>
              </a:rPr>
              <a:t>, and efficient</a:t>
            </a:r>
            <a:r>
              <a:rPr lang="en-US" sz="1200" baseline="-25000" dirty="0">
                <a:solidFill>
                  <a:schemeClr val="tx2"/>
                </a:solidFill>
                <a:cs typeface="Segoe UI"/>
              </a:rPr>
              <a:t>3</a:t>
            </a:r>
            <a:r>
              <a:rPr lang="en-US" sz="1800" dirty="0">
                <a:solidFill>
                  <a:srgbClr val="FFC000"/>
                </a:solidFill>
              </a:rPr>
              <a:t> file storage just got better!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BEEC09-7733-5FCA-1E09-6975FE4E5E71}"/>
              </a:ext>
            </a:extLst>
          </p:cNvPr>
          <p:cNvSpPr txBox="1"/>
          <p:nvPr/>
        </p:nvSpPr>
        <p:spPr>
          <a:xfrm>
            <a:off x="4829281" y="1280849"/>
            <a:ext cx="3377756" cy="1767657"/>
          </a:xfrm>
          <a:prstGeom prst="rect">
            <a:avLst/>
          </a:prstGeom>
          <a:solidFill>
            <a:schemeClr val="tx2">
              <a:lumMod val="95000"/>
              <a:alpha val="16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9ABDE1-844D-5F40-BE49-22990A1A84AA}"/>
              </a:ext>
            </a:extLst>
          </p:cNvPr>
          <p:cNvSpPr txBox="1"/>
          <p:nvPr/>
        </p:nvSpPr>
        <p:spPr>
          <a:xfrm>
            <a:off x="1253532" y="2268024"/>
            <a:ext cx="34117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Within just </a:t>
            </a:r>
            <a:r>
              <a:rPr lang="en-US" sz="1600" b="1" dirty="0">
                <a:solidFill>
                  <a:schemeClr val="accent3"/>
                </a:solidFill>
              </a:rPr>
              <a:t>a span of a year</a:t>
            </a:r>
            <a:r>
              <a:rPr lang="en-US" sz="1600" b="1" dirty="0">
                <a:solidFill>
                  <a:schemeClr val="tx2"/>
                </a:solidFill>
              </a:rPr>
              <a:t>, PowerScale delivers </a:t>
            </a:r>
            <a:r>
              <a:rPr lang="en-US" sz="1600" b="1" dirty="0">
                <a:solidFill>
                  <a:schemeClr val="accent3"/>
                </a:solidFill>
              </a:rPr>
              <a:t>huge performance gains </a:t>
            </a:r>
            <a:r>
              <a:rPr lang="en-US" sz="1600" b="1" dirty="0">
                <a:solidFill>
                  <a:schemeClr val="tx2"/>
                </a:solidFill>
              </a:rPr>
              <a:t>with the latest-generation platform running on OneFS 9.7.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9B5613-55F2-5FE8-BE80-770D1E3B3E74}"/>
              </a:ext>
            </a:extLst>
          </p:cNvPr>
          <p:cNvSpPr txBox="1"/>
          <p:nvPr/>
        </p:nvSpPr>
        <p:spPr>
          <a:xfrm>
            <a:off x="196515" y="1771961"/>
            <a:ext cx="835076" cy="723901"/>
          </a:xfrm>
          <a:prstGeom prst="rect">
            <a:avLst/>
          </a:prstGeom>
          <a:solidFill>
            <a:schemeClr val="tx2">
              <a:lumMod val="95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00F4AFD-15B3-729B-4873-D1FDBBD22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853" y="1957506"/>
            <a:ext cx="406400" cy="406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4A6BBE-F330-BE13-BF12-CC33F0778A80}"/>
              </a:ext>
            </a:extLst>
          </p:cNvPr>
          <p:cNvSpPr txBox="1"/>
          <p:nvPr/>
        </p:nvSpPr>
        <p:spPr>
          <a:xfrm>
            <a:off x="4829280" y="5111784"/>
            <a:ext cx="3411796" cy="723900"/>
          </a:xfrm>
          <a:prstGeom prst="rect">
            <a:avLst/>
          </a:prstGeom>
          <a:solidFill>
            <a:schemeClr val="tx2">
              <a:lumMod val="95000"/>
              <a:alpha val="16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92A5FA-676C-F35A-EB14-E562FC7B7637}"/>
              </a:ext>
            </a:extLst>
          </p:cNvPr>
          <p:cNvSpPr txBox="1"/>
          <p:nvPr/>
        </p:nvSpPr>
        <p:spPr>
          <a:xfrm>
            <a:off x="1242440" y="4658523"/>
            <a:ext cx="3411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b="1" dirty="0">
                <a:solidFill>
                  <a:schemeClr val="tx2"/>
                </a:solidFill>
              </a:rPr>
              <a:t>New all-flash platforms extend gains with </a:t>
            </a:r>
            <a:r>
              <a:rPr lang="en-US" sz="1600" b="1" dirty="0">
                <a:solidFill>
                  <a:schemeClr val="accent3"/>
                </a:solidFill>
              </a:rPr>
              <a:t>greater capacity and density.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4A2CB2-CE0B-84CE-EE2D-6F60D742BA2A}"/>
              </a:ext>
            </a:extLst>
          </p:cNvPr>
          <p:cNvSpPr txBox="1"/>
          <p:nvPr/>
        </p:nvSpPr>
        <p:spPr>
          <a:xfrm>
            <a:off x="201171" y="4214552"/>
            <a:ext cx="835076" cy="723901"/>
          </a:xfrm>
          <a:prstGeom prst="rect">
            <a:avLst/>
          </a:prstGeom>
          <a:solidFill>
            <a:schemeClr val="tx2">
              <a:lumMod val="95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F0F7E037-3492-10E8-3F38-5A8D75FAA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00" y="4345250"/>
            <a:ext cx="406400" cy="389467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CE7857B-7CAF-926D-56EB-15B0677A2557}"/>
              </a:ext>
            </a:extLst>
          </p:cNvPr>
          <p:cNvCxnSpPr>
            <a:cxnSpLocks/>
          </p:cNvCxnSpPr>
          <p:nvPr/>
        </p:nvCxnSpPr>
        <p:spPr>
          <a:xfrm>
            <a:off x="603864" y="2495862"/>
            <a:ext cx="611614" cy="371936"/>
          </a:xfrm>
          <a:prstGeom prst="bentConnector3">
            <a:avLst>
              <a:gd name="adj1" fmla="val 3601"/>
            </a:avLst>
          </a:prstGeom>
          <a:ln w="38100">
            <a:solidFill>
              <a:schemeClr val="tx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AA28563-A3AB-2CF7-CC87-4848919ADC5F}"/>
              </a:ext>
            </a:extLst>
          </p:cNvPr>
          <p:cNvCxnSpPr>
            <a:cxnSpLocks/>
          </p:cNvCxnSpPr>
          <p:nvPr/>
        </p:nvCxnSpPr>
        <p:spPr>
          <a:xfrm>
            <a:off x="596288" y="4847237"/>
            <a:ext cx="611614" cy="371936"/>
          </a:xfrm>
          <a:prstGeom prst="bentConnector3">
            <a:avLst>
              <a:gd name="adj1" fmla="val 3601"/>
            </a:avLst>
          </a:prstGeom>
          <a:ln w="38100">
            <a:solidFill>
              <a:schemeClr val="tx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FB2D6C-8313-BAB4-D963-E6FA7F3CDED4}"/>
              </a:ext>
            </a:extLst>
          </p:cNvPr>
          <p:cNvSpPr txBox="1"/>
          <p:nvPr/>
        </p:nvSpPr>
        <p:spPr>
          <a:xfrm>
            <a:off x="5207489" y="1447800"/>
            <a:ext cx="2869988" cy="1481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cs typeface="Segoe UI"/>
              </a:rPr>
              <a:t>Up to: 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C000"/>
                </a:solidFill>
                <a:latin typeface="+mj-lt"/>
                <a:cs typeface="Segoe UI"/>
              </a:rPr>
              <a:t>2.2x</a:t>
            </a:r>
            <a:r>
              <a:rPr lang="en-US" baseline="-25000" dirty="0">
                <a:solidFill>
                  <a:schemeClr val="tx2"/>
                </a:solidFill>
                <a:cs typeface="Segoe UI"/>
              </a:rPr>
              <a:t>4</a:t>
            </a:r>
            <a:endParaRPr lang="en-US" sz="6000" baseline="-25000" dirty="0">
              <a:solidFill>
                <a:srgbClr val="FFC000"/>
              </a:solidFill>
              <a:latin typeface="+mj-lt"/>
              <a:cs typeface="Segoe UI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3"/>
                </a:solidFill>
                <a:cs typeface="Segoe UI"/>
              </a:rPr>
              <a:t>Faster streaming writes</a:t>
            </a:r>
            <a:r>
              <a:rPr lang="en-US" sz="1100" dirty="0">
                <a:solidFill>
                  <a:schemeClr val="accent3"/>
                </a:solidFill>
                <a:cs typeface="Segoe UI"/>
              </a:rPr>
              <a:t> </a:t>
            </a:r>
            <a:r>
              <a:rPr lang="en-US" sz="1100" dirty="0">
                <a:solidFill>
                  <a:schemeClr val="tx2"/>
                </a:solidFill>
                <a:cs typeface="Segoe UI"/>
              </a:rPr>
              <a:t>enhances checkpointing during the model training and inferencing phase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19A0D-306C-F286-8242-C5AD64A09F87}"/>
              </a:ext>
            </a:extLst>
          </p:cNvPr>
          <p:cNvSpPr txBox="1"/>
          <p:nvPr/>
        </p:nvSpPr>
        <p:spPr>
          <a:xfrm>
            <a:off x="5061047" y="5191111"/>
            <a:ext cx="3145990" cy="5816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cs typeface="Segoe UI"/>
              </a:rPr>
              <a:t>F210: </a:t>
            </a:r>
            <a:r>
              <a:rPr lang="en-US" sz="1400" b="1" dirty="0">
                <a:solidFill>
                  <a:schemeClr val="accent3"/>
                </a:solidFill>
                <a:cs typeface="Segoe UI"/>
              </a:rPr>
              <a:t>Up to double the capacity </a:t>
            </a:r>
            <a:r>
              <a:rPr lang="en-US" sz="1400" dirty="0">
                <a:solidFill>
                  <a:schemeClr val="tx2"/>
                </a:solidFill>
                <a:cs typeface="Segoe UI"/>
              </a:rPr>
              <a:t>with the 15TB QLC drive, compared to the F200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53885E-14BD-238A-0A7C-19A213710C99}"/>
              </a:ext>
            </a:extLst>
          </p:cNvPr>
          <p:cNvSpPr txBox="1"/>
          <p:nvPr/>
        </p:nvSpPr>
        <p:spPr>
          <a:xfrm>
            <a:off x="8656913" y="5173687"/>
            <a:ext cx="3337374" cy="5816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cs typeface="Segoe UI"/>
              </a:rPr>
              <a:t>F710: </a:t>
            </a:r>
            <a:r>
              <a:rPr lang="en-US" sz="1400" b="1" dirty="0">
                <a:solidFill>
                  <a:schemeClr val="accent3"/>
                </a:solidFill>
                <a:cs typeface="Segoe UI"/>
              </a:rPr>
              <a:t>Up to 25% greater node density </a:t>
            </a:r>
            <a:r>
              <a:rPr lang="en-US" sz="1400" dirty="0">
                <a:solidFill>
                  <a:schemeClr val="tx2"/>
                </a:solidFill>
                <a:cs typeface="Segoe UI"/>
              </a:rPr>
              <a:t>with 2 additional drives available, compared to the F600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954819-412E-A106-31B6-58A8BE14A04C}"/>
              </a:ext>
            </a:extLst>
          </p:cNvPr>
          <p:cNvSpPr txBox="1"/>
          <p:nvPr/>
        </p:nvSpPr>
        <p:spPr>
          <a:xfrm>
            <a:off x="8351838" y="1280849"/>
            <a:ext cx="3642449" cy="1586949"/>
          </a:xfrm>
          <a:prstGeom prst="rect">
            <a:avLst/>
          </a:prstGeom>
          <a:solidFill>
            <a:schemeClr val="tx2">
              <a:lumMod val="95000"/>
              <a:alpha val="16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4C6D9E-8850-9FD1-EB3E-26E5342F24ED}"/>
              </a:ext>
            </a:extLst>
          </p:cNvPr>
          <p:cNvSpPr txBox="1"/>
          <p:nvPr/>
        </p:nvSpPr>
        <p:spPr>
          <a:xfrm>
            <a:off x="4829281" y="3139340"/>
            <a:ext cx="3377756" cy="1710118"/>
          </a:xfrm>
          <a:prstGeom prst="rect">
            <a:avLst/>
          </a:prstGeom>
          <a:solidFill>
            <a:schemeClr val="tx2">
              <a:lumMod val="95000"/>
              <a:alpha val="16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0BF472-4ECF-0077-DF93-C46B65EC22CE}"/>
              </a:ext>
            </a:extLst>
          </p:cNvPr>
          <p:cNvSpPr txBox="1"/>
          <p:nvPr/>
        </p:nvSpPr>
        <p:spPr>
          <a:xfrm>
            <a:off x="8333158" y="2983096"/>
            <a:ext cx="3656862" cy="1864141"/>
          </a:xfrm>
          <a:prstGeom prst="rect">
            <a:avLst/>
          </a:prstGeom>
          <a:solidFill>
            <a:schemeClr val="tx2">
              <a:lumMod val="95000"/>
              <a:alpha val="16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8670AB-4E58-B91D-2D65-E908AA81624E}"/>
              </a:ext>
            </a:extLst>
          </p:cNvPr>
          <p:cNvSpPr txBox="1"/>
          <p:nvPr/>
        </p:nvSpPr>
        <p:spPr>
          <a:xfrm>
            <a:off x="8384998" y="5118010"/>
            <a:ext cx="3656863" cy="723900"/>
          </a:xfrm>
          <a:prstGeom prst="rect">
            <a:avLst/>
          </a:prstGeom>
          <a:solidFill>
            <a:schemeClr val="tx2">
              <a:lumMod val="95000"/>
              <a:alpha val="16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EEB87-80A2-DC70-7058-FEE681DE6832}"/>
              </a:ext>
            </a:extLst>
          </p:cNvPr>
          <p:cNvSpPr txBox="1"/>
          <p:nvPr/>
        </p:nvSpPr>
        <p:spPr>
          <a:xfrm>
            <a:off x="5196766" y="3237483"/>
            <a:ext cx="2702422" cy="1481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cs typeface="Segoe UI"/>
              </a:rPr>
              <a:t>Up to: 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C000"/>
                </a:solidFill>
                <a:latin typeface="+mj-lt"/>
                <a:cs typeface="Segoe UI"/>
              </a:rPr>
              <a:t>2x</a:t>
            </a:r>
            <a:r>
              <a:rPr lang="en-US" baseline="-25000" dirty="0">
                <a:solidFill>
                  <a:schemeClr val="tx2"/>
                </a:solidFill>
                <a:cs typeface="Segoe UI"/>
              </a:rPr>
              <a:t>4</a:t>
            </a:r>
            <a:endParaRPr lang="en-US" sz="6000" dirty="0">
              <a:solidFill>
                <a:srgbClr val="FFC000"/>
              </a:solidFill>
              <a:latin typeface="+mj-lt"/>
              <a:cs typeface="Segoe UI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3"/>
                </a:solidFill>
                <a:cs typeface="Segoe UI"/>
              </a:rPr>
              <a:t>Faster streaming reads</a:t>
            </a:r>
            <a:r>
              <a:rPr lang="en-US" sz="1100" dirty="0">
                <a:solidFill>
                  <a:schemeClr val="tx2"/>
                </a:solidFill>
                <a:cs typeface="Segoe UI"/>
              </a:rPr>
              <a:t> to help feed GPUs for the model training and fine-tuning phase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4DAB83-C94C-D900-1B19-C06B4C832AB8}"/>
              </a:ext>
            </a:extLst>
          </p:cNvPr>
          <p:cNvSpPr txBox="1"/>
          <p:nvPr/>
        </p:nvSpPr>
        <p:spPr>
          <a:xfrm>
            <a:off x="8656913" y="1381571"/>
            <a:ext cx="3265869" cy="13295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cs typeface="Segoe UI"/>
              </a:rPr>
              <a:t>Up to: 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C000"/>
                </a:solidFill>
                <a:latin typeface="+mj-lt"/>
                <a:cs typeface="Segoe UI"/>
              </a:rPr>
              <a:t>90%</a:t>
            </a:r>
            <a:r>
              <a:rPr lang="en-US" baseline="-25000" dirty="0">
                <a:solidFill>
                  <a:schemeClr val="tx2"/>
                </a:solidFill>
                <a:cs typeface="Segoe UI"/>
              </a:rPr>
              <a:t>5</a:t>
            </a:r>
            <a:endParaRPr lang="en-US" sz="4000" dirty="0">
              <a:solidFill>
                <a:srgbClr val="FFC000"/>
              </a:solidFill>
              <a:latin typeface="+mj-lt"/>
              <a:cs typeface="Segoe UI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C000"/>
                </a:solidFill>
                <a:cs typeface="Segoe UI"/>
              </a:rPr>
              <a:t>Higher Performance-per-watt</a:t>
            </a:r>
            <a:r>
              <a:rPr lang="en-US" sz="1400" dirty="0">
                <a:solidFill>
                  <a:schemeClr val="tx2"/>
                </a:solidFill>
                <a:cs typeface="Segoe UI"/>
              </a:rPr>
              <a:t> </a:t>
            </a:r>
            <a:r>
              <a:rPr lang="en-US" sz="1100" dirty="0">
                <a:solidFill>
                  <a:schemeClr val="tx2"/>
                </a:solidFill>
                <a:cs typeface="Segoe UI"/>
              </a:rPr>
              <a:t>for increased </a:t>
            </a:r>
            <a:br>
              <a:rPr lang="en-US" sz="1100" dirty="0">
                <a:solidFill>
                  <a:schemeClr val="tx2"/>
                </a:solidFill>
                <a:cs typeface="Segoe UI"/>
              </a:rPr>
            </a:br>
            <a:r>
              <a:rPr lang="en-US" sz="1100" dirty="0">
                <a:solidFill>
                  <a:schemeClr val="tx2"/>
                </a:solidFill>
                <a:cs typeface="Segoe UI"/>
              </a:rPr>
              <a:t>power efficiency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E26BD-522A-D27D-19A8-7E31C22B46A7}"/>
              </a:ext>
            </a:extLst>
          </p:cNvPr>
          <p:cNvSpPr txBox="1"/>
          <p:nvPr/>
        </p:nvSpPr>
        <p:spPr>
          <a:xfrm>
            <a:off x="8458200" y="3124706"/>
            <a:ext cx="3471344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cs typeface="Segoe UI"/>
              </a:rPr>
              <a:t>Up to: 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C000"/>
                </a:solidFill>
                <a:latin typeface="+mj-lt"/>
                <a:cs typeface="Segoe UI"/>
              </a:rPr>
              <a:t>2.6x</a:t>
            </a:r>
            <a:r>
              <a:rPr lang="en-US" baseline="-25000" dirty="0">
                <a:solidFill>
                  <a:schemeClr val="tx2"/>
                </a:solidFill>
                <a:cs typeface="Segoe UI"/>
              </a:rPr>
              <a:t>4</a:t>
            </a:r>
            <a:endParaRPr lang="en-US" sz="6000" dirty="0">
              <a:solidFill>
                <a:srgbClr val="FFC000"/>
              </a:solidFill>
              <a:latin typeface="+mj-lt"/>
              <a:cs typeface="Segoe UI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3"/>
                </a:solidFill>
                <a:cs typeface="Segoe UI"/>
              </a:rPr>
              <a:t>Improvement in high concurrency, latency-sensitive workloads </a:t>
            </a:r>
            <a:r>
              <a:rPr lang="en-US" sz="1100" dirty="0">
                <a:solidFill>
                  <a:schemeClr val="tx2"/>
                </a:solidFill>
                <a:cs typeface="Segoe UI"/>
              </a:rPr>
              <a:t>for faster turnaround time and lower risk of tape-out delays </a:t>
            </a:r>
            <a:endParaRPr lang="en-US" sz="1100" baseline="30000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68ACD2-9D34-2DF3-8227-9D5EC32038A0}"/>
              </a:ext>
            </a:extLst>
          </p:cNvPr>
          <p:cNvSpPr txBox="1"/>
          <p:nvPr/>
        </p:nvSpPr>
        <p:spPr>
          <a:xfrm>
            <a:off x="56033" y="6062318"/>
            <a:ext cx="10010027" cy="6309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1. Based on Dell analysis, February 2023 </a:t>
            </a:r>
            <a:b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2. Based on Dell analysis comparing cyber-security software capabilities offered for Dell PowerScale vs. competitive products, September 2022 </a:t>
            </a:r>
            <a:b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3. Based on Dell analysis comparing efficiency-related features: data reduction, storage capacity, data protection, hardware, space, lifecycle management efficiency, and ENERGY STAR certified configurations, June 2023</a:t>
            </a:r>
          </a:p>
          <a:p>
            <a: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4. Based on Dell preliminary testing. Oct 2023 . Compares the latest generation PowerScale all-flash nodes with OneFS 9.7 vs. the previous generation PowerScale all-flash nodes with OneFS 9.4. Actual results may vary.</a:t>
            </a:r>
          </a:p>
          <a:p>
            <a: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5. Pending Legal Review. Based on Dell internal testing. January 2024. Comparing the latest generation </a:t>
            </a:r>
            <a:r>
              <a:rPr lang="en-US" sz="700" kern="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PowerScale</a:t>
            </a:r>
            <a: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all-flash nodes with </a:t>
            </a:r>
            <a:r>
              <a:rPr lang="en-US" sz="700" kern="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OneFS</a:t>
            </a:r>
            <a: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9.7 vs. the previous generation </a:t>
            </a:r>
            <a:r>
              <a:rPr lang="en-US" sz="700" kern="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PowerScale</a:t>
            </a:r>
            <a: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all-flash nodes with </a:t>
            </a:r>
            <a:r>
              <a:rPr lang="en-US" sz="700" kern="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OneFS</a:t>
            </a:r>
            <a:r>
              <a:rPr lang="en-US" sz="700" kern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9.4. Actual results may vary.</a:t>
            </a:r>
            <a:endParaRPr lang="en-US" sz="700" kern="0" dirty="0">
              <a:solidFill>
                <a:schemeClr val="tx1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8AC69-4188-E87E-07CA-5FAE5A8C8511}"/>
              </a:ext>
            </a:extLst>
          </p:cNvPr>
          <p:cNvSpPr txBox="1"/>
          <p:nvPr/>
        </p:nvSpPr>
        <p:spPr>
          <a:xfrm>
            <a:off x="1808730" y="30703"/>
            <a:ext cx="5638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Non-disclosure use only until RTS February 20, 2024</a:t>
            </a:r>
          </a:p>
        </p:txBody>
      </p:sp>
    </p:spTree>
    <p:extLst>
      <p:ext uri="{BB962C8B-B14F-4D97-AF65-F5344CB8AC3E}">
        <p14:creationId xmlns:p14="http://schemas.microsoft.com/office/powerpoint/2010/main" val="244718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B952-3990-4E4E-9057-0434D06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62581"/>
            <a:ext cx="10589815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PowerScale All-Flash Transition 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13ED387-3F9C-4DCE-94D1-CB2542FD2EAF}"/>
              </a:ext>
            </a:extLst>
          </p:cNvPr>
          <p:cNvGrpSpPr/>
          <p:nvPr/>
        </p:nvGrpSpPr>
        <p:grpSpPr>
          <a:xfrm>
            <a:off x="5888903" y="3075344"/>
            <a:ext cx="3046633" cy="933945"/>
            <a:chOff x="1041515" y="3949058"/>
            <a:chExt cx="1898066" cy="86514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7E569-7ED5-429D-B6A0-3F3A2BFF438E}"/>
                </a:ext>
              </a:extLst>
            </p:cNvPr>
            <p:cNvSpPr txBox="1"/>
            <p:nvPr/>
          </p:nvSpPr>
          <p:spPr>
            <a:xfrm>
              <a:off x="1041515" y="4358038"/>
              <a:ext cx="1898066" cy="4561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600" i="1" dirty="0">
                  <a:solidFill>
                    <a:srgbClr val="0076CE"/>
                  </a:solidFill>
                  <a:latin typeface="Arial"/>
                </a:rPr>
                <a:t>Min 23TB – 184TB raw (3U) </a:t>
              </a:r>
            </a:p>
            <a:p>
              <a:pPr algn="ctr">
                <a:defRPr/>
              </a:pPr>
              <a:r>
                <a:rPr lang="en-US" sz="1600" i="1" dirty="0">
                  <a:solidFill>
                    <a:srgbClr val="0076CE"/>
                  </a:solidFill>
                  <a:latin typeface="Arial"/>
                </a:rPr>
                <a:t>Up to </a:t>
              </a:r>
              <a:r>
                <a:rPr lang="en-US" sz="1600" b="1" i="1" dirty="0">
                  <a:solidFill>
                    <a:srgbClr val="0076CE"/>
                  </a:solidFill>
                  <a:latin typeface="Arial"/>
                </a:rPr>
                <a:t>8.15 GB/s</a:t>
              </a:r>
              <a:r>
                <a:rPr lang="en-US" sz="1600" i="1" dirty="0">
                  <a:solidFill>
                    <a:srgbClr val="0076CE"/>
                  </a:solidFill>
                  <a:latin typeface="Arial"/>
                </a:rPr>
                <a:t> per node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4B2074A-BF64-4264-801F-10E60E68EB18}"/>
                </a:ext>
              </a:extLst>
            </p:cNvPr>
            <p:cNvSpPr txBox="1"/>
            <p:nvPr/>
          </p:nvSpPr>
          <p:spPr>
            <a:xfrm>
              <a:off x="1256848" y="3949058"/>
              <a:ext cx="609598" cy="20057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0076CE"/>
                  </a:solidFill>
                  <a:latin typeface="Arial"/>
                </a:rPr>
                <a:t>F210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4C4F876-770F-4AD9-95D0-1FC243192BC9}"/>
              </a:ext>
            </a:extLst>
          </p:cNvPr>
          <p:cNvGrpSpPr/>
          <p:nvPr/>
        </p:nvGrpSpPr>
        <p:grpSpPr>
          <a:xfrm>
            <a:off x="6045746" y="1833312"/>
            <a:ext cx="2999438" cy="1085470"/>
            <a:chOff x="901668" y="4049760"/>
            <a:chExt cx="1839081" cy="1017259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99B65B-3C18-496C-AF43-7054F216E8E6}"/>
                </a:ext>
              </a:extLst>
            </p:cNvPr>
            <p:cNvSpPr txBox="1"/>
            <p:nvPr/>
          </p:nvSpPr>
          <p:spPr>
            <a:xfrm>
              <a:off x="901668" y="4374773"/>
              <a:ext cx="1839081" cy="692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600" i="1" dirty="0">
                  <a:solidFill>
                    <a:srgbClr val="0076CE"/>
                  </a:solidFill>
                  <a:latin typeface="Arial"/>
                </a:rPr>
                <a:t>Min 115TB – 922TB raw (3U)</a:t>
              </a:r>
            </a:p>
            <a:p>
              <a:pPr algn="ctr">
                <a:defRPr/>
              </a:pPr>
              <a:r>
                <a:rPr lang="en-US" sz="1600" i="1" dirty="0">
                  <a:solidFill>
                    <a:srgbClr val="0076CE"/>
                  </a:solidFill>
                  <a:latin typeface="Arial"/>
                </a:rPr>
                <a:t>Up to </a:t>
              </a:r>
              <a:r>
                <a:rPr lang="en-US" sz="1600" b="1" i="1" dirty="0">
                  <a:solidFill>
                    <a:srgbClr val="0076CE"/>
                  </a:solidFill>
                  <a:latin typeface="Arial"/>
                </a:rPr>
                <a:t>11.7 GB/s </a:t>
              </a:r>
              <a:r>
                <a:rPr lang="en-US" sz="1600" i="1" dirty="0">
                  <a:solidFill>
                    <a:srgbClr val="0076CE"/>
                  </a:solidFill>
                  <a:latin typeface="Arial"/>
                </a:rPr>
                <a:t>per node </a:t>
              </a:r>
            </a:p>
            <a:p>
              <a:pPr algn="ctr">
                <a:defRPr/>
              </a:pPr>
              <a:r>
                <a:rPr lang="en-US" sz="1600" i="1" dirty="0">
                  <a:solidFill>
                    <a:srgbClr val="0076CE"/>
                  </a:solidFill>
                  <a:latin typeface="Arial"/>
                </a:rPr>
                <a:t> 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FAFA134-9268-4DD8-9149-03B058BA8D85}"/>
                </a:ext>
              </a:extLst>
            </p:cNvPr>
            <p:cNvSpPr txBox="1"/>
            <p:nvPr/>
          </p:nvSpPr>
          <p:spPr>
            <a:xfrm>
              <a:off x="1245540" y="4049760"/>
              <a:ext cx="609599" cy="20057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0076CE"/>
                  </a:solidFill>
                  <a:latin typeface="Arial"/>
                </a:rPr>
                <a:t>F710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D87FDEB-2D1A-48EB-87C2-C205E77056C6}"/>
              </a:ext>
            </a:extLst>
          </p:cNvPr>
          <p:cNvGrpSpPr/>
          <p:nvPr/>
        </p:nvGrpSpPr>
        <p:grpSpPr>
          <a:xfrm>
            <a:off x="1547959" y="4984954"/>
            <a:ext cx="3057142" cy="990171"/>
            <a:chOff x="872449" y="3949564"/>
            <a:chExt cx="1898066" cy="1096862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5DCDE16-52B3-4BE3-A3BA-ECE87165B59F}"/>
                </a:ext>
              </a:extLst>
            </p:cNvPr>
            <p:cNvSpPr txBox="1"/>
            <p:nvPr/>
          </p:nvSpPr>
          <p:spPr>
            <a:xfrm>
              <a:off x="872449" y="4500924"/>
              <a:ext cx="1898066" cy="5455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600" i="1" dirty="0">
                  <a:solidFill>
                    <a:srgbClr val="444444"/>
                  </a:solidFill>
                  <a:latin typeface="Arial"/>
                </a:rPr>
                <a:t>Min 12TB – 92TB raw | (3U) </a:t>
              </a:r>
            </a:p>
            <a:p>
              <a:pPr algn="ctr">
                <a:defRPr/>
              </a:pPr>
              <a:r>
                <a:rPr lang="en-US" sz="1600" i="1" dirty="0">
                  <a:solidFill>
                    <a:srgbClr val="444444"/>
                  </a:solidFill>
                  <a:latin typeface="Arial"/>
                </a:rPr>
                <a:t>Up to 4.1 GB/s per node*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7D4EEE3-3015-4DC2-8862-304A443ED1A0}"/>
                </a:ext>
              </a:extLst>
            </p:cNvPr>
            <p:cNvSpPr txBox="1"/>
            <p:nvPr/>
          </p:nvSpPr>
          <p:spPr>
            <a:xfrm>
              <a:off x="1304271" y="3949564"/>
              <a:ext cx="609598" cy="2005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444444"/>
                  </a:solidFill>
                  <a:latin typeface="Arial"/>
                </a:rPr>
                <a:t>F200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76C90D1A-38C4-4F03-9A45-6EFF3C205353}"/>
              </a:ext>
            </a:extLst>
          </p:cNvPr>
          <p:cNvGrpSpPr/>
          <p:nvPr/>
        </p:nvGrpSpPr>
        <p:grpSpPr>
          <a:xfrm>
            <a:off x="1627987" y="3305472"/>
            <a:ext cx="2914580" cy="953185"/>
            <a:chOff x="912066" y="3949509"/>
            <a:chExt cx="1839081" cy="1062449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D12D99E-D037-4F8D-BB7C-D210DA01430D}"/>
                </a:ext>
              </a:extLst>
            </p:cNvPr>
            <p:cNvSpPr txBox="1"/>
            <p:nvPr/>
          </p:nvSpPr>
          <p:spPr>
            <a:xfrm>
              <a:off x="912066" y="4463066"/>
              <a:ext cx="1839081" cy="5488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600" i="1" dirty="0">
                  <a:solidFill>
                    <a:srgbClr val="444444"/>
                  </a:solidFill>
                  <a:latin typeface="Arial"/>
                </a:rPr>
                <a:t>Min 46TB – 737TB raw | (3U)</a:t>
              </a:r>
            </a:p>
            <a:p>
              <a:pPr algn="ctr">
                <a:defRPr/>
              </a:pPr>
              <a:r>
                <a:rPr lang="en-US" sz="1600" i="1" dirty="0">
                  <a:solidFill>
                    <a:srgbClr val="444444"/>
                  </a:solidFill>
                  <a:latin typeface="Arial"/>
                </a:rPr>
                <a:t>Up to 6.1 GB/s per node*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BBEF4148-24D8-4362-887D-C13E3201D86F}"/>
                </a:ext>
              </a:extLst>
            </p:cNvPr>
            <p:cNvSpPr txBox="1"/>
            <p:nvPr/>
          </p:nvSpPr>
          <p:spPr>
            <a:xfrm>
              <a:off x="1304270" y="3949509"/>
              <a:ext cx="609599" cy="20057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067" b="1" dirty="0">
                  <a:solidFill>
                    <a:srgbClr val="444444"/>
                  </a:solidFill>
                  <a:latin typeface="Arial"/>
                </a:rPr>
                <a:t>F600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29B3DE-C55F-42AB-88C6-3F321A1A3F54}"/>
              </a:ext>
            </a:extLst>
          </p:cNvPr>
          <p:cNvSpPr txBox="1"/>
          <p:nvPr/>
        </p:nvSpPr>
        <p:spPr>
          <a:xfrm>
            <a:off x="2380113" y="2319944"/>
            <a:ext cx="1497986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33" dirty="0">
                <a:solidFill>
                  <a:srgbClr val="444444"/>
                </a:solidFill>
                <a:latin typeface="Arial"/>
              </a:rPr>
              <a:t>3-node cluster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272F9C87-76EA-4661-BA11-C80C2A4AEC44}"/>
              </a:ext>
            </a:extLst>
          </p:cNvPr>
          <p:cNvSpPr txBox="1"/>
          <p:nvPr/>
        </p:nvSpPr>
        <p:spPr>
          <a:xfrm>
            <a:off x="5888903" y="1221558"/>
            <a:ext cx="1554900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33" dirty="0">
                <a:solidFill>
                  <a:srgbClr val="0076CE"/>
                </a:solidFill>
                <a:latin typeface="Arial"/>
              </a:rPr>
              <a:t>3-node cluster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63C1A-E168-20E8-CAA4-A4B27F904BCC}"/>
              </a:ext>
            </a:extLst>
          </p:cNvPr>
          <p:cNvCxnSpPr>
            <a:cxnSpLocks/>
          </p:cNvCxnSpPr>
          <p:nvPr/>
        </p:nvCxnSpPr>
        <p:spPr>
          <a:xfrm flipV="1">
            <a:off x="4690333" y="1862239"/>
            <a:ext cx="1308257" cy="1247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AAF93-25EC-A4B0-2142-4E763DB98CA8}"/>
              </a:ext>
            </a:extLst>
          </p:cNvPr>
          <p:cNvCxnSpPr>
            <a:cxnSpLocks/>
          </p:cNvCxnSpPr>
          <p:nvPr/>
        </p:nvCxnSpPr>
        <p:spPr>
          <a:xfrm>
            <a:off x="4670530" y="3304766"/>
            <a:ext cx="12803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4316F4-5E2D-A6A4-3CD5-6F46D03B1A7B}"/>
              </a:ext>
            </a:extLst>
          </p:cNvPr>
          <p:cNvCxnSpPr>
            <a:cxnSpLocks/>
          </p:cNvCxnSpPr>
          <p:nvPr/>
        </p:nvCxnSpPr>
        <p:spPr>
          <a:xfrm flipV="1">
            <a:off x="4572747" y="3529203"/>
            <a:ext cx="1454987" cy="1507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F7D2CE-DF78-E071-468D-55ABB6D99B1A}"/>
              </a:ext>
            </a:extLst>
          </p:cNvPr>
          <p:cNvCxnSpPr>
            <a:cxnSpLocks/>
          </p:cNvCxnSpPr>
          <p:nvPr/>
        </p:nvCxnSpPr>
        <p:spPr>
          <a:xfrm flipH="1" flipV="1">
            <a:off x="1160358" y="1055519"/>
            <a:ext cx="1003" cy="5087099"/>
          </a:xfrm>
          <a:prstGeom prst="straightConnector1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2A0EE1-94D6-A261-4AD6-A2AE7CB1C610}"/>
              </a:ext>
            </a:extLst>
          </p:cNvPr>
          <p:cNvSpPr txBox="1"/>
          <p:nvPr/>
        </p:nvSpPr>
        <p:spPr>
          <a:xfrm rot="16200000">
            <a:off x="-322379" y="3570334"/>
            <a:ext cx="2639788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467" spc="400">
                <a:solidFill>
                  <a:srgbClr val="444444">
                    <a:lumMod val="60000"/>
                    <a:lumOff val="40000"/>
                  </a:srgbClr>
                </a:solidFill>
                <a:latin typeface="Arial"/>
              </a:rPr>
              <a:t>PERFORMANCE</a:t>
            </a:r>
            <a:endParaRPr lang="en-US" sz="1600" spc="400">
              <a:solidFill>
                <a:srgbClr val="444444">
                  <a:lumMod val="60000"/>
                  <a:lumOff val="40000"/>
                </a:srgbClr>
              </a:solidFill>
              <a:latin typeface="Arial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AACC63-54D0-72A3-4E41-AFE5D8EE116B}"/>
              </a:ext>
            </a:extLst>
          </p:cNvPr>
          <p:cNvCxnSpPr/>
          <p:nvPr/>
        </p:nvCxnSpPr>
        <p:spPr>
          <a:xfrm flipV="1">
            <a:off x="995907" y="1838379"/>
            <a:ext cx="0" cy="543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EBE3A3B-BE48-D569-A996-F5C89B85AA54}"/>
              </a:ext>
            </a:extLst>
          </p:cNvPr>
          <p:cNvGrpSpPr/>
          <p:nvPr/>
        </p:nvGrpSpPr>
        <p:grpSpPr>
          <a:xfrm>
            <a:off x="7680896" y="1611137"/>
            <a:ext cx="1122624" cy="508770"/>
            <a:chOff x="9951740" y="1373371"/>
            <a:chExt cx="1122624" cy="508770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CBE37E0-35E6-456E-93F8-30FD3FBD70D4}"/>
                </a:ext>
              </a:extLst>
            </p:cNvPr>
            <p:cNvGrpSpPr/>
            <p:nvPr/>
          </p:nvGrpSpPr>
          <p:grpSpPr>
            <a:xfrm>
              <a:off x="9951741" y="1373371"/>
              <a:ext cx="1120779" cy="165860"/>
              <a:chOff x="3396075" y="4136629"/>
              <a:chExt cx="1546054" cy="275351"/>
            </a:xfrm>
          </p:grpSpPr>
          <p:sp>
            <p:nvSpPr>
              <p:cNvPr id="279" name="Hexagon 278">
                <a:extLst>
                  <a:ext uri="{FF2B5EF4-FFF2-40B4-BE49-F238E27FC236}">
                    <a16:creationId xmlns:a16="http://schemas.microsoft.com/office/drawing/2014/main" id="{30E3D1D0-F7BB-4582-BEFA-2F7B3E5D49A5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315C25A7-5D86-41DC-8098-EA85EE831F10}"/>
                  </a:ext>
                </a:extLst>
              </p:cNvPr>
              <p:cNvCxnSpPr>
                <a:stCxn id="279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4E9D9FD1-53D6-442B-8A71-AA64BF5EE3AE}"/>
                  </a:ext>
                </a:extLst>
              </p:cNvPr>
              <p:cNvCxnSpPr>
                <a:stCxn id="279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683A94BF-7DC5-42DD-BF41-3B3B318CD2D3}"/>
                  </a:ext>
                </a:extLst>
              </p:cNvPr>
              <p:cNvCxnSpPr>
                <a:stCxn id="279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FDBB2727-0D0D-479B-A98E-279475012AD5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1666851-3BDD-45A9-A3C9-BA8063A5C677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Hexagon 284">
                <a:extLst>
                  <a:ext uri="{FF2B5EF4-FFF2-40B4-BE49-F238E27FC236}">
                    <a16:creationId xmlns:a16="http://schemas.microsoft.com/office/drawing/2014/main" id="{4B27A4CB-2217-4F24-B0AA-917817ADDF51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55C06108-9EAC-441A-8F01-52699BB0D540}"/>
                  </a:ext>
                </a:extLst>
              </p:cNvPr>
              <p:cNvCxnSpPr>
                <a:stCxn id="285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64E6030E-5163-4849-A491-B93B762684C1}"/>
                  </a:ext>
                </a:extLst>
              </p:cNvPr>
              <p:cNvCxnSpPr>
                <a:stCxn id="285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082DA3F-8459-4413-9FE7-01C6B75E8387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07E4F86-7EB7-4F7B-BF9E-444C9DB5D824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36221051-5B1E-40A0-93A9-8EE07FEDFB50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Hexagon 290">
                <a:extLst>
                  <a:ext uri="{FF2B5EF4-FFF2-40B4-BE49-F238E27FC236}">
                    <a16:creationId xmlns:a16="http://schemas.microsoft.com/office/drawing/2014/main" id="{A8120017-ABF2-48C6-AB64-1A649D4332F7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6FDC8542-D65A-402D-8B18-A4D16E82128B}"/>
                  </a:ext>
                </a:extLst>
              </p:cNvPr>
              <p:cNvCxnSpPr>
                <a:stCxn id="291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17741D06-ADA9-4AF0-8DE3-D18739C0DD72}"/>
                  </a:ext>
                </a:extLst>
              </p:cNvPr>
              <p:cNvCxnSpPr>
                <a:stCxn id="291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2307F31D-6576-4F18-908B-7B291906FEBC}"/>
                  </a:ext>
                </a:extLst>
              </p:cNvPr>
              <p:cNvCxnSpPr>
                <a:stCxn id="291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BCA5A63-BB96-4B5C-BE64-9807EA9D4927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B08396D-BDF3-4472-9E87-96BE186D688C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Hexagon 296">
                <a:extLst>
                  <a:ext uri="{FF2B5EF4-FFF2-40B4-BE49-F238E27FC236}">
                    <a16:creationId xmlns:a16="http://schemas.microsoft.com/office/drawing/2014/main" id="{46BD3E3B-AB82-407B-BE2A-4D8D5500EAB6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E0B47D05-814E-4699-A46F-573705DA043A}"/>
                  </a:ext>
                </a:extLst>
              </p:cNvPr>
              <p:cNvCxnSpPr>
                <a:stCxn id="297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9EF48449-6DBD-4D5C-B171-2E3550D5B0BF}"/>
                  </a:ext>
                </a:extLst>
              </p:cNvPr>
              <p:cNvCxnSpPr>
                <a:stCxn id="297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BA9D6A4F-9C15-439F-952A-D642BED8DA72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D297E82-EE66-4C62-8BDE-D45160B6C302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6F71611-6D52-44F1-9381-86A76652AABE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Hexagon 302">
                <a:extLst>
                  <a:ext uri="{FF2B5EF4-FFF2-40B4-BE49-F238E27FC236}">
                    <a16:creationId xmlns:a16="http://schemas.microsoft.com/office/drawing/2014/main" id="{856993BA-377E-41CE-A325-B27BD67F36DE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197EC2B9-FE2A-4D8B-B81D-B8E608332F31}"/>
                  </a:ext>
                </a:extLst>
              </p:cNvPr>
              <p:cNvCxnSpPr>
                <a:stCxn id="303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E41033DE-8971-4497-B2A6-2872675E0238}"/>
                  </a:ext>
                </a:extLst>
              </p:cNvPr>
              <p:cNvCxnSpPr>
                <a:stCxn id="303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25F1C82F-293A-46B4-84D3-1C824AAC92E9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D6FA57DC-5044-41FB-8EDB-376FA82FEAF1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BFBC6AB-2A14-48D7-80FC-876540000580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09" name="Rounded Rectangle 63">
                <a:extLst>
                  <a:ext uri="{FF2B5EF4-FFF2-40B4-BE49-F238E27FC236}">
                    <a16:creationId xmlns:a16="http://schemas.microsoft.com/office/drawing/2014/main" id="{2EDA72E2-699F-4D11-8C1D-36AC80346E59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10" name="Rounded Rectangle 64">
                <a:extLst>
                  <a:ext uri="{FF2B5EF4-FFF2-40B4-BE49-F238E27FC236}">
                    <a16:creationId xmlns:a16="http://schemas.microsoft.com/office/drawing/2014/main" id="{880D6C8D-166A-4C7F-9FE3-BC8EBC907B50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11" name="Rounded Rectangle 65">
                <a:extLst>
                  <a:ext uri="{FF2B5EF4-FFF2-40B4-BE49-F238E27FC236}">
                    <a16:creationId xmlns:a16="http://schemas.microsoft.com/office/drawing/2014/main" id="{4A05DFC6-35A0-46E5-B179-FE3BF60AA2C6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5C69D0-6EF5-D360-8C20-F3B94B921F00}"/>
                </a:ext>
              </a:extLst>
            </p:cNvPr>
            <p:cNvGrpSpPr/>
            <p:nvPr/>
          </p:nvGrpSpPr>
          <p:grpSpPr>
            <a:xfrm>
              <a:off x="9951740" y="1716281"/>
              <a:ext cx="1120779" cy="165860"/>
              <a:chOff x="3396075" y="4136629"/>
              <a:chExt cx="1546054" cy="275351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1CD87DBC-DE5D-BD31-C907-8D8C5786BE83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048E4BE-DA9A-727C-F30E-23F1C5B3C9F1}"/>
                  </a:ext>
                </a:extLst>
              </p:cNvPr>
              <p:cNvCxnSpPr>
                <a:stCxn id="5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FF6FE9E-F21D-E13D-E5A9-6E62498F2F44}"/>
                  </a:ext>
                </a:extLst>
              </p:cNvPr>
              <p:cNvCxnSpPr>
                <a:stCxn id="5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AFF4A79-97BF-E4C5-B5CF-002E277D766C}"/>
                  </a:ext>
                </a:extLst>
              </p:cNvPr>
              <p:cNvCxnSpPr>
                <a:stCxn id="5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8DA0FD6-B50B-D00B-6A14-012C31B716D9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0CAD328-DE43-7D88-121F-B68C1DFA053E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D284C2C2-E478-DFEB-D97F-82707D5A4812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4420C47-62DF-7F2A-2251-033430B52AAC}"/>
                  </a:ext>
                </a:extLst>
              </p:cNvPr>
              <p:cNvCxnSpPr>
                <a:stCxn id="13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39FBCC8-93C5-FED0-CB7D-38C207CC3D4A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6300624-951B-0114-1254-A7737522F0C5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21D3638-743A-3E19-C26F-49B09370B56F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3E16C41-913A-65FD-427D-184BE27A111F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A04FB4A7-E88D-118A-F7E2-F62FEE549CDE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AF9556A-D44A-612B-F30B-3911BDF66BBA}"/>
                  </a:ext>
                </a:extLst>
              </p:cNvPr>
              <p:cNvCxnSpPr>
                <a:stCxn id="19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DFE2251-9C41-5D8C-FC31-5F98AD11C917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8D3E732-085A-3DE5-6092-18D658D7AA96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CD33E1-4BCF-D276-E0FC-140459FC493D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521698E-0B1F-BEC1-88C8-C6FA8C890D3B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78F3E354-5C19-7FBD-ACA4-C78D76B493DD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618749-E9CB-DFCA-667E-39B9B6C67D09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F8CC9A-7132-E0F1-3BFA-1E2B28D84B8D}"/>
                  </a:ext>
                </a:extLst>
              </p:cNvPr>
              <p:cNvCxnSpPr>
                <a:stCxn id="26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D3A7BCD-3340-C613-FFFB-10D59CEF7B3A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8F0F73A-000D-DC5C-6104-93DA9F7F45A2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AFA80CD-AFAF-B574-51A2-AC2834C90736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07396347-27FA-C49E-AD19-9994A673DB7A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3A45AE0-B6BA-FDF3-73DB-E5C78004EC88}"/>
                  </a:ext>
                </a:extLst>
              </p:cNvPr>
              <p:cNvCxnSpPr>
                <a:stCxn id="32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25EE41-3C4F-1786-00A7-22B432A2BE42}"/>
                  </a:ext>
                </a:extLst>
              </p:cNvPr>
              <p:cNvCxnSpPr>
                <a:stCxn id="32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E68D1E9-70D2-F5A0-888E-5C550CDF1DF4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4DA166C-52A9-00BF-6F36-3A3866686868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2AB4ABA-536E-5F4F-923B-753CF7865492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8" name="Rounded Rectangle 63">
                <a:extLst>
                  <a:ext uri="{FF2B5EF4-FFF2-40B4-BE49-F238E27FC236}">
                    <a16:creationId xmlns:a16="http://schemas.microsoft.com/office/drawing/2014/main" id="{07762DAD-3576-FF0F-42D7-204AB0AE3367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2" name="Rounded Rectangle 64">
                <a:extLst>
                  <a:ext uri="{FF2B5EF4-FFF2-40B4-BE49-F238E27FC236}">
                    <a16:creationId xmlns:a16="http://schemas.microsoft.com/office/drawing/2014/main" id="{58408FC2-E0A8-19C9-0FF2-BEE86ACFFBCD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3" name="Rounded Rectangle 65">
                <a:extLst>
                  <a:ext uri="{FF2B5EF4-FFF2-40B4-BE49-F238E27FC236}">
                    <a16:creationId xmlns:a16="http://schemas.microsoft.com/office/drawing/2014/main" id="{AA64EC6C-063F-0CC3-E68E-D07ED3AB6E43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D6DA9E-7FD7-4C91-0E8D-4AAC9E119B71}"/>
                </a:ext>
              </a:extLst>
            </p:cNvPr>
            <p:cNvGrpSpPr/>
            <p:nvPr/>
          </p:nvGrpSpPr>
          <p:grpSpPr>
            <a:xfrm>
              <a:off x="9953585" y="1543382"/>
              <a:ext cx="1120779" cy="165860"/>
              <a:chOff x="3396075" y="4136629"/>
              <a:chExt cx="1546054" cy="275351"/>
            </a:xfrm>
          </p:grpSpPr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84DF1E37-58A6-79D3-A782-CD3F37384BC1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828087A-6DA8-2C87-DC75-3E4E45AC15CF}"/>
                  </a:ext>
                </a:extLst>
              </p:cNvPr>
              <p:cNvCxnSpPr>
                <a:stCxn id="45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530C42-2A38-2EAF-AA85-776D3741B5C0}"/>
                  </a:ext>
                </a:extLst>
              </p:cNvPr>
              <p:cNvCxnSpPr>
                <a:stCxn id="45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B76CED7-AC4A-AD4B-DD6C-8721216B3648}"/>
                  </a:ext>
                </a:extLst>
              </p:cNvPr>
              <p:cNvCxnSpPr>
                <a:stCxn id="45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B6F196-C33C-5A16-76C5-C4DFF2756D19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9ABE92-2C88-6BA2-DA4F-D529E5CE83ED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Hexagon 50">
                <a:extLst>
                  <a:ext uri="{FF2B5EF4-FFF2-40B4-BE49-F238E27FC236}">
                    <a16:creationId xmlns:a16="http://schemas.microsoft.com/office/drawing/2014/main" id="{00471846-1E47-68F6-C50E-ADCB6436439A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FB1A869-BD81-EC21-82CC-DA581A1A052B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C542CDB-7018-5EF9-634D-10C7535C2A53}"/>
                  </a:ext>
                </a:extLst>
              </p:cNvPr>
              <p:cNvCxnSpPr>
                <a:stCxn id="51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2C1E27-BAEE-668D-F3A2-7231E8D2B858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9CE568B-5CF9-65E5-10B2-BDC932ED7B26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B120473-0AE0-3265-D0FA-2A6617E7522C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1003F39F-EB2D-4CDA-AFB3-5F769C523974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9674A83-8E01-4FEF-7D63-D1717ABAB2A9}"/>
                  </a:ext>
                </a:extLst>
              </p:cNvPr>
              <p:cNvCxnSpPr>
                <a:stCxn id="57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9A3E87A-D6F2-DE2F-0024-CF6E5D8F0A65}"/>
                  </a:ext>
                </a:extLst>
              </p:cNvPr>
              <p:cNvCxnSpPr>
                <a:stCxn id="57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5D4F73D-0B38-25C5-822A-D44C8E15AC8E}"/>
                  </a:ext>
                </a:extLst>
              </p:cNvPr>
              <p:cNvCxnSpPr>
                <a:stCxn id="57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A95C44-7FF4-4FA5-E299-CB448549210D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1CB819A-3895-FDA6-1CAD-2DE0DD4C10CC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4A2B5874-FD85-88F6-0385-C5A2FA98F277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80F2BCB-CCA3-B9FF-A7B3-E74570323AD0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6CEF8DC-60A2-59C5-9FB6-C9CA9A25BB97}"/>
                  </a:ext>
                </a:extLst>
              </p:cNvPr>
              <p:cNvCxnSpPr>
                <a:stCxn id="64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FA28A40-D2F9-0FDB-F90F-E4F15B4C4BF6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AF4B332-E43A-3D41-E94E-CD721C6C19B4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694749F-9C85-8554-B268-437871E125A3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805B3325-4861-A352-6BFD-A47B13D2C11E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05A072C-EB2A-B91B-A3BD-54542B5B2E4C}"/>
                  </a:ext>
                </a:extLst>
              </p:cNvPr>
              <p:cNvCxnSpPr>
                <a:stCxn id="70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94074A4-FA90-B787-2C98-10AAAC6F1F1C}"/>
                  </a:ext>
                </a:extLst>
              </p:cNvPr>
              <p:cNvCxnSpPr>
                <a:stCxn id="70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3FCF6E7-17A1-07AA-8C17-8279B27AF81B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34011B3-1C6A-7BD0-497C-B020BEB2920C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B24EABA-179E-FA78-7B0B-06101A541346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76" name="Rounded Rectangle 63">
                <a:extLst>
                  <a:ext uri="{FF2B5EF4-FFF2-40B4-BE49-F238E27FC236}">
                    <a16:creationId xmlns:a16="http://schemas.microsoft.com/office/drawing/2014/main" id="{723F5AB7-F209-2D07-BC6D-A3BCA7716FAB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77" name="Rounded Rectangle 64">
                <a:extLst>
                  <a:ext uri="{FF2B5EF4-FFF2-40B4-BE49-F238E27FC236}">
                    <a16:creationId xmlns:a16="http://schemas.microsoft.com/office/drawing/2014/main" id="{4DC112BC-45EC-9DBB-8549-B7BA6ECCFC8D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78" name="Rounded Rectangle 65">
                <a:extLst>
                  <a:ext uri="{FF2B5EF4-FFF2-40B4-BE49-F238E27FC236}">
                    <a16:creationId xmlns:a16="http://schemas.microsoft.com/office/drawing/2014/main" id="{68719D33-4530-1595-37B5-D57246FCE5FB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9E0662A-76DA-62C2-71D7-0F30CD1CA5C3}"/>
              </a:ext>
            </a:extLst>
          </p:cNvPr>
          <p:cNvGrpSpPr/>
          <p:nvPr/>
        </p:nvGrpSpPr>
        <p:grpSpPr>
          <a:xfrm>
            <a:off x="7375148" y="2923018"/>
            <a:ext cx="1122624" cy="508770"/>
            <a:chOff x="9951740" y="1373371"/>
            <a:chExt cx="1122624" cy="50877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0BBC208-29D9-800F-4E5E-7C216D5C4EF0}"/>
                </a:ext>
              </a:extLst>
            </p:cNvPr>
            <p:cNvGrpSpPr/>
            <p:nvPr/>
          </p:nvGrpSpPr>
          <p:grpSpPr>
            <a:xfrm>
              <a:off x="9951741" y="1373371"/>
              <a:ext cx="1120779" cy="165860"/>
              <a:chOff x="3396075" y="4136629"/>
              <a:chExt cx="1546054" cy="275351"/>
            </a:xfrm>
          </p:grpSpPr>
          <p:sp>
            <p:nvSpPr>
              <p:cNvPr id="156" name="Hexagon 155">
                <a:extLst>
                  <a:ext uri="{FF2B5EF4-FFF2-40B4-BE49-F238E27FC236}">
                    <a16:creationId xmlns:a16="http://schemas.microsoft.com/office/drawing/2014/main" id="{77574865-444B-70BD-E4FE-4FC0C67B06D8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008DAFB-46E5-D05E-7971-2907EE2FA9F3}"/>
                  </a:ext>
                </a:extLst>
              </p:cNvPr>
              <p:cNvCxnSpPr>
                <a:stCxn id="156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D9856D5-3829-1ADA-B11B-EBA83B6145B3}"/>
                  </a:ext>
                </a:extLst>
              </p:cNvPr>
              <p:cNvCxnSpPr>
                <a:stCxn id="156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5DE672E-F22B-D16B-5E6B-EF011782EBF8}"/>
                  </a:ext>
                </a:extLst>
              </p:cNvPr>
              <p:cNvCxnSpPr>
                <a:stCxn id="156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95C738A-DC03-454B-B575-B35D8AA6A11D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27B6D1A-E6E4-2847-414A-4D3E5DB08F6F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Hexagon 161">
                <a:extLst>
                  <a:ext uri="{FF2B5EF4-FFF2-40B4-BE49-F238E27FC236}">
                    <a16:creationId xmlns:a16="http://schemas.microsoft.com/office/drawing/2014/main" id="{5F8C9588-7702-7BD1-EA02-682408A9EED2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3B0EA5C-44E0-BE72-D1D0-5788998D2EDB}"/>
                  </a:ext>
                </a:extLst>
              </p:cNvPr>
              <p:cNvCxnSpPr>
                <a:stCxn id="162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8405A1C-41BD-38CE-045A-7E183FA774B1}"/>
                  </a:ext>
                </a:extLst>
              </p:cNvPr>
              <p:cNvCxnSpPr>
                <a:stCxn id="162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C375D5C2-4230-7E40-C78A-FA06A5C3570E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6ED7B0-123F-56B5-C10B-2239F83C61FA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F65269A-9D41-2CF6-AFA7-6992459BD954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Hexagon 167">
                <a:extLst>
                  <a:ext uri="{FF2B5EF4-FFF2-40B4-BE49-F238E27FC236}">
                    <a16:creationId xmlns:a16="http://schemas.microsoft.com/office/drawing/2014/main" id="{DDC57DBF-1944-3BF1-948E-5556344F3FA2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B81C4D17-BBE3-E073-8AA7-5F08FBB8CE71}"/>
                  </a:ext>
                </a:extLst>
              </p:cNvPr>
              <p:cNvCxnSpPr>
                <a:stCxn id="168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10F38EC5-E4E0-A1E7-E1D7-54885B588537}"/>
                  </a:ext>
                </a:extLst>
              </p:cNvPr>
              <p:cNvCxnSpPr>
                <a:stCxn id="168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C50F5CD-3EB7-DB7A-F737-E53D5CAB399B}"/>
                  </a:ext>
                </a:extLst>
              </p:cNvPr>
              <p:cNvCxnSpPr>
                <a:stCxn id="168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6FE73E2D-73D2-48D3-B466-00DA58DA7408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DC8AA3B-C74C-2C7C-2DE9-45CDCBB810CA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Hexagon 173">
                <a:extLst>
                  <a:ext uri="{FF2B5EF4-FFF2-40B4-BE49-F238E27FC236}">
                    <a16:creationId xmlns:a16="http://schemas.microsoft.com/office/drawing/2014/main" id="{86026F4A-24E3-1150-9A4B-FB78A00A385E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22CC8F2-A238-6C6A-AB71-48E7102C8666}"/>
                  </a:ext>
                </a:extLst>
              </p:cNvPr>
              <p:cNvCxnSpPr>
                <a:stCxn id="174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66E385E0-6D95-7356-A809-EE5C1F4106E3}"/>
                  </a:ext>
                </a:extLst>
              </p:cNvPr>
              <p:cNvCxnSpPr>
                <a:stCxn id="174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47FF959C-CD67-3869-029A-7A6ECD08AB7D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C13BE5C8-711A-3C2C-FEDC-19F2116EA1A2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419EC75B-DBDF-182A-427C-775029A032B3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Hexagon 230">
                <a:extLst>
                  <a:ext uri="{FF2B5EF4-FFF2-40B4-BE49-F238E27FC236}">
                    <a16:creationId xmlns:a16="http://schemas.microsoft.com/office/drawing/2014/main" id="{790E21A2-D93D-29A8-C80C-F15A2F3D7E37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38257F52-D714-ADA3-9B79-1681A26A43D2}"/>
                  </a:ext>
                </a:extLst>
              </p:cNvPr>
              <p:cNvCxnSpPr>
                <a:stCxn id="231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55F91C1E-27C8-ED1B-AB2C-EA681D23E98D}"/>
                  </a:ext>
                </a:extLst>
              </p:cNvPr>
              <p:cNvCxnSpPr>
                <a:stCxn id="231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104F752-B7A0-58ED-5B2E-F44BED673420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A18C4971-6DFB-FE82-C55B-35805A0D7D59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EBAD02B-A193-1811-9965-0D67B7491DD7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241" name="Rounded Rectangle 63">
                <a:extLst>
                  <a:ext uri="{FF2B5EF4-FFF2-40B4-BE49-F238E27FC236}">
                    <a16:creationId xmlns:a16="http://schemas.microsoft.com/office/drawing/2014/main" id="{AFBC1D05-0275-506E-2666-74052A250489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248" name="Rounded Rectangle 64">
                <a:extLst>
                  <a:ext uri="{FF2B5EF4-FFF2-40B4-BE49-F238E27FC236}">
                    <a16:creationId xmlns:a16="http://schemas.microsoft.com/office/drawing/2014/main" id="{E0C8CF9E-AA17-38B9-5CD9-5B2B20AB8BDE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249" name="Rounded Rectangle 65">
                <a:extLst>
                  <a:ext uri="{FF2B5EF4-FFF2-40B4-BE49-F238E27FC236}">
                    <a16:creationId xmlns:a16="http://schemas.microsoft.com/office/drawing/2014/main" id="{49CD8DC0-1B2F-1496-2414-1701F9820184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EC6B39-CB6C-E5A3-DF20-D9D877C93D1F}"/>
                </a:ext>
              </a:extLst>
            </p:cNvPr>
            <p:cNvGrpSpPr/>
            <p:nvPr/>
          </p:nvGrpSpPr>
          <p:grpSpPr>
            <a:xfrm>
              <a:off x="9951740" y="1716281"/>
              <a:ext cx="1120779" cy="165860"/>
              <a:chOff x="3396075" y="4136629"/>
              <a:chExt cx="1546054" cy="275351"/>
            </a:xfrm>
          </p:grpSpPr>
          <p:sp>
            <p:nvSpPr>
              <p:cNvPr id="123" name="Hexagon 122">
                <a:extLst>
                  <a:ext uri="{FF2B5EF4-FFF2-40B4-BE49-F238E27FC236}">
                    <a16:creationId xmlns:a16="http://schemas.microsoft.com/office/drawing/2014/main" id="{02E5D85E-6A71-08F8-371F-30567D350AEC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18CBF3-E161-F989-08FB-3AD1DD045743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2DA587E-3A6B-EFE8-4DCA-A4D3234CCF79}"/>
                  </a:ext>
                </a:extLst>
              </p:cNvPr>
              <p:cNvCxnSpPr>
                <a:stCxn id="123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FD01FFD-DF42-7753-D366-45FA3E770B7A}"/>
                  </a:ext>
                </a:extLst>
              </p:cNvPr>
              <p:cNvCxnSpPr>
                <a:stCxn id="123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F7D0D8-F420-2578-9FCD-15E8C4DE67BD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41243570-6EF1-9662-2DCC-73CCADFD27F7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Hexagon 128">
                <a:extLst>
                  <a:ext uri="{FF2B5EF4-FFF2-40B4-BE49-F238E27FC236}">
                    <a16:creationId xmlns:a16="http://schemas.microsoft.com/office/drawing/2014/main" id="{3E0CDB9B-B3A6-0687-C3BF-31BEFA4ADE5C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A4DF290-F55A-1137-721F-F8AE54D12623}"/>
                  </a:ext>
                </a:extLst>
              </p:cNvPr>
              <p:cNvCxnSpPr>
                <a:stCxn id="129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137D53A-8982-746D-8C12-8CA16F08CAE5}"/>
                  </a:ext>
                </a:extLst>
              </p:cNvPr>
              <p:cNvCxnSpPr>
                <a:stCxn id="129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3E2A34E-1DB8-EE9E-8819-0A39C276DE58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1C1D11D-2251-2541-6586-1899276ED22D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C17B9A0-A94D-09C2-059A-B92A3D61F547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Hexagon 134">
                <a:extLst>
                  <a:ext uri="{FF2B5EF4-FFF2-40B4-BE49-F238E27FC236}">
                    <a16:creationId xmlns:a16="http://schemas.microsoft.com/office/drawing/2014/main" id="{41202E61-5719-A270-3575-87BA5410E56E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6A8E97-121E-06A6-87C9-AEA3EB4F8189}"/>
                  </a:ext>
                </a:extLst>
              </p:cNvPr>
              <p:cNvCxnSpPr>
                <a:stCxn id="135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7CCFE13-1BF8-557F-1806-155739FD9E04}"/>
                  </a:ext>
                </a:extLst>
              </p:cNvPr>
              <p:cNvCxnSpPr>
                <a:stCxn id="135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C377FC4-D400-6176-EBD1-ECFFB459793B}"/>
                  </a:ext>
                </a:extLst>
              </p:cNvPr>
              <p:cNvCxnSpPr>
                <a:stCxn id="135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1C33862-3E15-CF4A-0739-4A1ED647351E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BABA49B-CA41-6B9E-5456-D86F211329DB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Hexagon 140">
                <a:extLst>
                  <a:ext uri="{FF2B5EF4-FFF2-40B4-BE49-F238E27FC236}">
                    <a16:creationId xmlns:a16="http://schemas.microsoft.com/office/drawing/2014/main" id="{F589828A-F38A-F17C-5CD3-9D3A44D709ED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23C8CD9-2741-12A1-C4FB-71242A879132}"/>
                  </a:ext>
                </a:extLst>
              </p:cNvPr>
              <p:cNvCxnSpPr>
                <a:stCxn id="141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4B8F624-DFC2-0E7E-1706-5367B3C2471A}"/>
                  </a:ext>
                </a:extLst>
              </p:cNvPr>
              <p:cNvCxnSpPr>
                <a:stCxn id="141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DCDB3ED-34DA-3750-2D7E-40B2F5A42C6A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FEC4C52-F4DB-9B86-33CB-DA86482DFFB7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76EC01-85B5-A1E6-59D0-B0FD1FDCB6AB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Hexagon 146">
                <a:extLst>
                  <a:ext uri="{FF2B5EF4-FFF2-40B4-BE49-F238E27FC236}">
                    <a16:creationId xmlns:a16="http://schemas.microsoft.com/office/drawing/2014/main" id="{C891D95F-A1C2-305A-B2A1-053FF4FD7BF6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01A203E-EF2A-D7A7-C2A1-15C5C250F356}"/>
                  </a:ext>
                </a:extLst>
              </p:cNvPr>
              <p:cNvCxnSpPr>
                <a:stCxn id="147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01F19FC-4282-52B4-97D1-B4F09AF6E97A}"/>
                  </a:ext>
                </a:extLst>
              </p:cNvPr>
              <p:cNvCxnSpPr>
                <a:stCxn id="147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DC164CC-711E-FDEA-865B-A5F1E7757FFE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57BB325-67D3-56B1-BE1E-F8D8FD00305E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84D29A0D-F794-8388-AA81-E4AD40D7F6EC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153" name="Rounded Rectangle 63">
                <a:extLst>
                  <a:ext uri="{FF2B5EF4-FFF2-40B4-BE49-F238E27FC236}">
                    <a16:creationId xmlns:a16="http://schemas.microsoft.com/office/drawing/2014/main" id="{D82DFC3F-E0AE-0658-F51A-3D503946CBC2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154" name="Rounded Rectangle 64">
                <a:extLst>
                  <a:ext uri="{FF2B5EF4-FFF2-40B4-BE49-F238E27FC236}">
                    <a16:creationId xmlns:a16="http://schemas.microsoft.com/office/drawing/2014/main" id="{B8E1EC37-6216-C2BF-CB94-643AE13A568E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155" name="Rounded Rectangle 65">
                <a:extLst>
                  <a:ext uri="{FF2B5EF4-FFF2-40B4-BE49-F238E27FC236}">
                    <a16:creationId xmlns:a16="http://schemas.microsoft.com/office/drawing/2014/main" id="{9A48638B-66CC-9106-3F23-ABBD93DDEE01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9912784-9491-F24F-EA29-E2F51A7A6BF2}"/>
                </a:ext>
              </a:extLst>
            </p:cNvPr>
            <p:cNvGrpSpPr/>
            <p:nvPr/>
          </p:nvGrpSpPr>
          <p:grpSpPr>
            <a:xfrm>
              <a:off x="9953585" y="1543382"/>
              <a:ext cx="1120779" cy="165860"/>
              <a:chOff x="3396075" y="4136629"/>
              <a:chExt cx="1546054" cy="275351"/>
            </a:xfrm>
          </p:grpSpPr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1620A736-37CA-5E9A-8B00-3689546CD2CA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C33ED14-D306-970B-1AA1-9A77365C9306}"/>
                  </a:ext>
                </a:extLst>
              </p:cNvPr>
              <p:cNvCxnSpPr>
                <a:stCxn id="84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19688E9-45AF-4172-D71D-7DE1B37627C9}"/>
                  </a:ext>
                </a:extLst>
              </p:cNvPr>
              <p:cNvCxnSpPr>
                <a:stCxn id="84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D604EE0-24FA-6E75-D31F-EC9CBF4C389A}"/>
                  </a:ext>
                </a:extLst>
              </p:cNvPr>
              <p:cNvCxnSpPr>
                <a:stCxn id="84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5B1CF7C-6013-FAD4-1CB5-70BB2C51CE13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3B1D65B-191A-9862-364D-1A04F210E908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9B4600FD-9441-353F-34F9-C8837728E539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6FDFCEB-FC75-DD90-AD5F-F09F091B1AA5}"/>
                  </a:ext>
                </a:extLst>
              </p:cNvPr>
              <p:cNvCxnSpPr>
                <a:stCxn id="90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EFD0A7C-0031-9A11-3407-A5983CE8C521}"/>
                  </a:ext>
                </a:extLst>
              </p:cNvPr>
              <p:cNvCxnSpPr>
                <a:stCxn id="90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09715CB-8FCA-9E26-0785-B3C716DDB47B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2B25B6F-630C-E6A0-D2E5-DCD221E90182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E940349-DE44-E443-ACCD-9B0C82F2E3A0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Hexagon 95">
                <a:extLst>
                  <a:ext uri="{FF2B5EF4-FFF2-40B4-BE49-F238E27FC236}">
                    <a16:creationId xmlns:a16="http://schemas.microsoft.com/office/drawing/2014/main" id="{A033C6BB-D566-DF78-4CB7-2BC401CFA181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BA26FDC-531E-16F8-0FFF-80952ACA732F}"/>
                  </a:ext>
                </a:extLst>
              </p:cNvPr>
              <p:cNvCxnSpPr>
                <a:stCxn id="96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4AD1204-9F87-D3F4-6556-DDAF793460B0}"/>
                  </a:ext>
                </a:extLst>
              </p:cNvPr>
              <p:cNvCxnSpPr>
                <a:stCxn id="96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2427292-D540-A685-6216-CA28F8532DB1}"/>
                  </a:ext>
                </a:extLst>
              </p:cNvPr>
              <p:cNvCxnSpPr>
                <a:stCxn id="96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B401343-7F13-BFBB-6834-D1A828B846E5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727B5B9-CD08-F1C2-4121-9A17DD860797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Hexagon 104">
                <a:extLst>
                  <a:ext uri="{FF2B5EF4-FFF2-40B4-BE49-F238E27FC236}">
                    <a16:creationId xmlns:a16="http://schemas.microsoft.com/office/drawing/2014/main" id="{3DDDFA17-4856-8A87-AC13-6E494D47D6E2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B33E50A-53E8-D0BB-038E-8774EFFAE797}"/>
                  </a:ext>
                </a:extLst>
              </p:cNvPr>
              <p:cNvCxnSpPr>
                <a:stCxn id="105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939F018-4C6F-AE37-43BD-233E45C18436}"/>
                  </a:ext>
                </a:extLst>
              </p:cNvPr>
              <p:cNvCxnSpPr>
                <a:stCxn id="105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186FD69-5CFF-ED3F-EFB7-61774D88AC57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F97D501-A25F-DEAB-DD6E-16B4741FF1AB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06CDD23-7596-442C-4072-215531D1BDD8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Hexagon 113">
                <a:extLst>
                  <a:ext uri="{FF2B5EF4-FFF2-40B4-BE49-F238E27FC236}">
                    <a16:creationId xmlns:a16="http://schemas.microsoft.com/office/drawing/2014/main" id="{39D2A1ED-8F71-8807-0562-26E4064A5B77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BA83ADB-6805-BA9A-2E88-ADF68AA08BC3}"/>
                  </a:ext>
                </a:extLst>
              </p:cNvPr>
              <p:cNvCxnSpPr>
                <a:stCxn id="114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37D46BE-9BEC-4993-D38B-161991FCC54E}"/>
                  </a:ext>
                </a:extLst>
              </p:cNvPr>
              <p:cNvCxnSpPr>
                <a:stCxn id="114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6E2DB94-F41D-78A5-5D11-EF4E33DFD0F7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0E0DAA9-0476-523B-69C2-DDFC813C4ECB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8951E2F-3EBD-4C39-012A-D7CBF43390DE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120" name="Rounded Rectangle 63">
                <a:extLst>
                  <a:ext uri="{FF2B5EF4-FFF2-40B4-BE49-F238E27FC236}">
                    <a16:creationId xmlns:a16="http://schemas.microsoft.com/office/drawing/2014/main" id="{FA745411-790A-5E06-0E17-F981F04759B5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121" name="Rounded Rectangle 64">
                <a:extLst>
                  <a:ext uri="{FF2B5EF4-FFF2-40B4-BE49-F238E27FC236}">
                    <a16:creationId xmlns:a16="http://schemas.microsoft.com/office/drawing/2014/main" id="{CC5DF954-F743-85FB-432B-E0BDDD8B9579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122" name="Rounded Rectangle 65">
                <a:extLst>
                  <a:ext uri="{FF2B5EF4-FFF2-40B4-BE49-F238E27FC236}">
                    <a16:creationId xmlns:a16="http://schemas.microsoft.com/office/drawing/2014/main" id="{DF203F9A-5C10-A76B-A79C-3EFAC28A9E46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0B10E95C-5BF8-53CC-054F-1ABB54FF4241}"/>
              </a:ext>
            </a:extLst>
          </p:cNvPr>
          <p:cNvGrpSpPr/>
          <p:nvPr/>
        </p:nvGrpSpPr>
        <p:grpSpPr>
          <a:xfrm>
            <a:off x="3321385" y="3157565"/>
            <a:ext cx="1120779" cy="474765"/>
            <a:chOff x="2513841" y="2063826"/>
            <a:chExt cx="1120779" cy="474765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8E81C8C0-8CE5-4A00-A4D2-97DE0E4D7ACE}"/>
                </a:ext>
              </a:extLst>
            </p:cNvPr>
            <p:cNvGrpSpPr/>
            <p:nvPr/>
          </p:nvGrpSpPr>
          <p:grpSpPr>
            <a:xfrm>
              <a:off x="2513841" y="2222498"/>
              <a:ext cx="1120779" cy="165860"/>
              <a:chOff x="3396075" y="4136629"/>
              <a:chExt cx="1546054" cy="275351"/>
            </a:xfrm>
          </p:grpSpPr>
          <p:sp>
            <p:nvSpPr>
              <p:cNvPr id="215" name="Hexagon 214">
                <a:extLst>
                  <a:ext uri="{FF2B5EF4-FFF2-40B4-BE49-F238E27FC236}">
                    <a16:creationId xmlns:a16="http://schemas.microsoft.com/office/drawing/2014/main" id="{64D6DE41-C77F-4118-B8A7-0231D15FC0AF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C4A9FC7-D22C-49A4-854A-DAEE589A8462}"/>
                  </a:ext>
                </a:extLst>
              </p:cNvPr>
              <p:cNvCxnSpPr>
                <a:stCxn id="215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9D28AD3-A1D7-45A0-8401-7C3E0950790B}"/>
                  </a:ext>
                </a:extLst>
              </p:cNvPr>
              <p:cNvCxnSpPr>
                <a:stCxn id="215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B25E199B-5AF9-4DB5-8753-FAC7C90C6998}"/>
                  </a:ext>
                </a:extLst>
              </p:cNvPr>
              <p:cNvCxnSpPr>
                <a:stCxn id="215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0D98FF5-30E7-461D-A7F7-2D66E7D53174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32DAC599-3AEF-48A5-B2F5-8006800B264A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Hexagon 222">
                <a:extLst>
                  <a:ext uri="{FF2B5EF4-FFF2-40B4-BE49-F238E27FC236}">
                    <a16:creationId xmlns:a16="http://schemas.microsoft.com/office/drawing/2014/main" id="{20B89C09-6150-493A-8168-60668280DB1A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7E28107A-8052-4F50-9049-0AFC405B8E54}"/>
                  </a:ext>
                </a:extLst>
              </p:cNvPr>
              <p:cNvCxnSpPr>
                <a:stCxn id="223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80069DF-45ED-4906-98EF-BE0431F290ED}"/>
                  </a:ext>
                </a:extLst>
              </p:cNvPr>
              <p:cNvCxnSpPr>
                <a:stCxn id="223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3FA7A1D1-C3D0-43C6-BA59-70F037A11958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C86F0EA-2CB4-4AE8-BDDD-F8380642823F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AD730707-EF8C-4C19-AB52-FE713D753431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Hexagon 228">
                <a:extLst>
                  <a:ext uri="{FF2B5EF4-FFF2-40B4-BE49-F238E27FC236}">
                    <a16:creationId xmlns:a16="http://schemas.microsoft.com/office/drawing/2014/main" id="{B1A996FE-589E-41FD-973E-A76589994BEC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DA5FEEBF-0CF1-45D4-AB88-4C5DB5481F5F}"/>
                  </a:ext>
                </a:extLst>
              </p:cNvPr>
              <p:cNvCxnSpPr>
                <a:stCxn id="229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E8B500A3-1F72-465F-B414-AE634A942CEA}"/>
                  </a:ext>
                </a:extLst>
              </p:cNvPr>
              <p:cNvCxnSpPr>
                <a:stCxn id="229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FEB73A46-958E-467B-AB76-A0798941D7D8}"/>
                  </a:ext>
                </a:extLst>
              </p:cNvPr>
              <p:cNvCxnSpPr>
                <a:stCxn id="229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DFE6D33-0C10-49BA-9BC7-1082810409FD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D885128E-A94B-480B-90ED-BF74D0FEF024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Hexagon 242">
                <a:extLst>
                  <a:ext uri="{FF2B5EF4-FFF2-40B4-BE49-F238E27FC236}">
                    <a16:creationId xmlns:a16="http://schemas.microsoft.com/office/drawing/2014/main" id="{411C582C-8477-4390-90B3-7C7B5E567633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1514CA-132E-48F9-8642-553EBA3836B9}"/>
                  </a:ext>
                </a:extLst>
              </p:cNvPr>
              <p:cNvCxnSpPr>
                <a:stCxn id="243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2D6AFF2-7D0F-4373-B924-6129BE6F1FAF}"/>
                  </a:ext>
                </a:extLst>
              </p:cNvPr>
              <p:cNvCxnSpPr>
                <a:stCxn id="243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C05B3AB8-151E-4234-BEDE-E1536267344D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D030E46F-186B-46CF-B015-11C4B4C01AE9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41075E2-1A77-4677-9099-E2BE333DFCC2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Hexagon 252">
                <a:extLst>
                  <a:ext uri="{FF2B5EF4-FFF2-40B4-BE49-F238E27FC236}">
                    <a16:creationId xmlns:a16="http://schemas.microsoft.com/office/drawing/2014/main" id="{5ECF3860-B04C-4F66-965B-F3ED550F1980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C7C74D86-66A7-48D7-AF92-539DDEDD26B8}"/>
                  </a:ext>
                </a:extLst>
              </p:cNvPr>
              <p:cNvCxnSpPr>
                <a:stCxn id="253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C9787AC-EA7F-463A-8D7D-19522697613D}"/>
                  </a:ext>
                </a:extLst>
              </p:cNvPr>
              <p:cNvCxnSpPr>
                <a:stCxn id="253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8CE8B896-454C-45AD-9DBC-2C710580A01B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187BB9E0-7758-4C84-84D5-2A079E090C13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537A2C0-6D43-4DA0-93C9-D9A717F7A257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263" name="Rounded Rectangle 63">
                <a:extLst>
                  <a:ext uri="{FF2B5EF4-FFF2-40B4-BE49-F238E27FC236}">
                    <a16:creationId xmlns:a16="http://schemas.microsoft.com/office/drawing/2014/main" id="{A8D1B117-3C2B-4D3E-8052-D7829B012FBB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264" name="Rounded Rectangle 64">
                <a:extLst>
                  <a:ext uri="{FF2B5EF4-FFF2-40B4-BE49-F238E27FC236}">
                    <a16:creationId xmlns:a16="http://schemas.microsoft.com/office/drawing/2014/main" id="{C3F5F874-5F6F-4227-BD97-A126DE743BED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268" name="Rounded Rectangle 65">
                <a:extLst>
                  <a:ext uri="{FF2B5EF4-FFF2-40B4-BE49-F238E27FC236}">
                    <a16:creationId xmlns:a16="http://schemas.microsoft.com/office/drawing/2014/main" id="{BA22DED0-4D0A-4256-8223-A192F7B0F497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38F49F6C-E98C-5873-9528-0327BFA6C0BB}"/>
                </a:ext>
              </a:extLst>
            </p:cNvPr>
            <p:cNvGrpSpPr/>
            <p:nvPr/>
          </p:nvGrpSpPr>
          <p:grpSpPr>
            <a:xfrm>
              <a:off x="2513841" y="2372731"/>
              <a:ext cx="1120779" cy="165860"/>
              <a:chOff x="3396075" y="4136629"/>
              <a:chExt cx="1546054" cy="275351"/>
            </a:xfrm>
          </p:grpSpPr>
          <p:sp>
            <p:nvSpPr>
              <p:cNvPr id="257" name="Hexagon 256">
                <a:extLst>
                  <a:ext uri="{FF2B5EF4-FFF2-40B4-BE49-F238E27FC236}">
                    <a16:creationId xmlns:a16="http://schemas.microsoft.com/office/drawing/2014/main" id="{D017A803-0811-FE99-A8D5-030DAD443708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EB6C1B0-E936-6865-D929-430F51CBDFF8}"/>
                  </a:ext>
                </a:extLst>
              </p:cNvPr>
              <p:cNvCxnSpPr>
                <a:stCxn id="257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6F85BF7B-972B-13B1-ED16-49C2C2CA9F89}"/>
                  </a:ext>
                </a:extLst>
              </p:cNvPr>
              <p:cNvCxnSpPr>
                <a:stCxn id="257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7E357031-E6B7-6346-6938-37FC3F13196E}"/>
                  </a:ext>
                </a:extLst>
              </p:cNvPr>
              <p:cNvCxnSpPr>
                <a:stCxn id="257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407FF58D-1C3E-FDCC-650D-5DFEA7C5C49D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538B5443-213C-D994-C4D8-A72A2EC3A9C6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Hexagon 271">
                <a:extLst>
                  <a:ext uri="{FF2B5EF4-FFF2-40B4-BE49-F238E27FC236}">
                    <a16:creationId xmlns:a16="http://schemas.microsoft.com/office/drawing/2014/main" id="{DCF3F483-4B69-1B09-7B50-2F3D95DD632B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0BDDD51D-2C91-D747-7B73-B86E977D93C9}"/>
                  </a:ext>
                </a:extLst>
              </p:cNvPr>
              <p:cNvCxnSpPr>
                <a:stCxn id="272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655BAC65-DCCA-81FB-C152-71F5FE4B9F51}"/>
                  </a:ext>
                </a:extLst>
              </p:cNvPr>
              <p:cNvCxnSpPr>
                <a:stCxn id="272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EAC52F95-4867-9499-19FE-5558DE19693B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F2759A06-20B3-9707-BE8A-893F997BF578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E48F9541-B162-D665-DE73-2007FB0E3B3E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6" name="Hexagon 345">
                <a:extLst>
                  <a:ext uri="{FF2B5EF4-FFF2-40B4-BE49-F238E27FC236}">
                    <a16:creationId xmlns:a16="http://schemas.microsoft.com/office/drawing/2014/main" id="{CAE83F33-8E76-F6C9-DBD3-00E8B145AE81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B77481F9-51A9-0B1B-75A4-71330CD94BC8}"/>
                  </a:ext>
                </a:extLst>
              </p:cNvPr>
              <p:cNvCxnSpPr>
                <a:stCxn id="346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F5C30491-E3A3-2FF8-1B7A-0009304233EE}"/>
                  </a:ext>
                </a:extLst>
              </p:cNvPr>
              <p:cNvCxnSpPr>
                <a:stCxn id="346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D2DE152F-6075-35D6-AC8B-0466D4845B6D}"/>
                  </a:ext>
                </a:extLst>
              </p:cNvPr>
              <p:cNvCxnSpPr>
                <a:stCxn id="346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966CD7AC-2958-24A1-A6E2-B92639401835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AEE9507F-4BA2-E2FE-33B6-4955A447C6FC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17701A03-F01C-C1A1-31D0-0D7A2F150E97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9872A777-CF0B-1F3B-EEB5-5E4BE827E172}"/>
                  </a:ext>
                </a:extLst>
              </p:cNvPr>
              <p:cNvCxnSpPr>
                <a:stCxn id="352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68E76E72-6468-0EA3-629F-4C76C71FEFBC}"/>
                  </a:ext>
                </a:extLst>
              </p:cNvPr>
              <p:cNvCxnSpPr>
                <a:stCxn id="352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BF9C9F8-E2A8-38F7-A5F0-F3AE4F44C6C3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0DCB3651-2AAF-6C5F-2B67-BB1858F03105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CA8A9381-1BB9-4A80-ABE5-71C04C39E988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5B97F588-3441-4ACD-1077-73896C8ACF74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50BDD6AF-2537-71EB-F08B-643B0F83D52D}"/>
                  </a:ext>
                </a:extLst>
              </p:cNvPr>
              <p:cNvCxnSpPr>
                <a:stCxn id="358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64F0E9D8-59EB-1A63-A47F-98DB2AAC2397}"/>
                  </a:ext>
                </a:extLst>
              </p:cNvPr>
              <p:cNvCxnSpPr>
                <a:stCxn id="358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EA80CA57-71DB-3FA0-AD3E-6007C5F21A5B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96FB97B5-4078-3C65-EDB2-28C2801CCD78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57EDB4CD-9907-017B-71F3-081E5BA84521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64" name="Rounded Rectangle 63">
                <a:extLst>
                  <a:ext uri="{FF2B5EF4-FFF2-40B4-BE49-F238E27FC236}">
                    <a16:creationId xmlns:a16="http://schemas.microsoft.com/office/drawing/2014/main" id="{C2F87757-7386-9470-6D27-A1A5B6CE3745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65" name="Rounded Rectangle 64">
                <a:extLst>
                  <a:ext uri="{FF2B5EF4-FFF2-40B4-BE49-F238E27FC236}">
                    <a16:creationId xmlns:a16="http://schemas.microsoft.com/office/drawing/2014/main" id="{E7BE6727-0357-7B9D-085C-2A5F55F8480D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66" name="Rounded Rectangle 65">
                <a:extLst>
                  <a:ext uri="{FF2B5EF4-FFF2-40B4-BE49-F238E27FC236}">
                    <a16:creationId xmlns:a16="http://schemas.microsoft.com/office/drawing/2014/main" id="{8E8C375E-C9A2-6F1B-3DAB-221C4B9D3A5D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56305BE6-3AD2-26C2-3A64-10F7A1D3A559}"/>
                </a:ext>
              </a:extLst>
            </p:cNvPr>
            <p:cNvGrpSpPr/>
            <p:nvPr/>
          </p:nvGrpSpPr>
          <p:grpSpPr>
            <a:xfrm>
              <a:off x="2513841" y="2063826"/>
              <a:ext cx="1120779" cy="165860"/>
              <a:chOff x="3396075" y="4136629"/>
              <a:chExt cx="1546054" cy="275351"/>
            </a:xfrm>
          </p:grpSpPr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B65FE39A-CAED-4D87-F68B-6D1C55369536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624A420C-B8A2-1910-3FAC-033EBB5365A6}"/>
                  </a:ext>
                </a:extLst>
              </p:cNvPr>
              <p:cNvCxnSpPr>
                <a:stCxn id="368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C29460A2-6F85-24C3-ED42-83F5113EB61D}"/>
                  </a:ext>
                </a:extLst>
              </p:cNvPr>
              <p:cNvCxnSpPr>
                <a:stCxn id="368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DB53C8BD-3AEC-B11F-2485-A7E5DFE1D6CA}"/>
                  </a:ext>
                </a:extLst>
              </p:cNvPr>
              <p:cNvCxnSpPr>
                <a:stCxn id="368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B7C7A2A9-D5EF-D39E-91F5-D4BCD9852702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AC12A1D4-4E33-BC91-217D-08FC494C32BC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2E7EBC-4F5D-1F9A-5A39-572538614123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8C477CC6-9C37-609D-03E1-51023F40BC03}"/>
                  </a:ext>
                </a:extLst>
              </p:cNvPr>
              <p:cNvCxnSpPr>
                <a:stCxn id="374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8E9255A-3CD8-F078-5982-CC196461BA6D}"/>
                  </a:ext>
                </a:extLst>
              </p:cNvPr>
              <p:cNvCxnSpPr>
                <a:stCxn id="374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FAE1A3C7-CB98-52B1-E4D4-3369CF2A736A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6DA8D09D-8C66-F5CA-66C9-3C342700A800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4A0AC51D-006A-793F-F931-C7C0FC008E7C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E6BEA312-D405-CABB-709C-B3930C109F00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34D0C72A-857F-97DF-FE5F-15C77D7D641F}"/>
                  </a:ext>
                </a:extLst>
              </p:cNvPr>
              <p:cNvCxnSpPr>
                <a:stCxn id="380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89569E94-0C91-A359-7033-4B8F412ED0F5}"/>
                  </a:ext>
                </a:extLst>
              </p:cNvPr>
              <p:cNvCxnSpPr>
                <a:stCxn id="380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5C9F1C0C-4414-9538-CFF4-F79FF94DB90C}"/>
                  </a:ext>
                </a:extLst>
              </p:cNvPr>
              <p:cNvCxnSpPr>
                <a:stCxn id="380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0876C04-5822-6507-A6AD-8DC0F3EDFDEA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8ABFDCE4-2993-B1BC-3A2F-8A3AC8ADE417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6" name="Hexagon 385">
                <a:extLst>
                  <a:ext uri="{FF2B5EF4-FFF2-40B4-BE49-F238E27FC236}">
                    <a16:creationId xmlns:a16="http://schemas.microsoft.com/office/drawing/2014/main" id="{50A2ACAE-4AA2-58FC-27FE-1FF4CCCCBF37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5D1433F9-9D84-A79A-215B-4E1552343210}"/>
                  </a:ext>
                </a:extLst>
              </p:cNvPr>
              <p:cNvCxnSpPr>
                <a:stCxn id="386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F59BA8F7-A770-54E3-B7A6-169EA6A4D5F0}"/>
                  </a:ext>
                </a:extLst>
              </p:cNvPr>
              <p:cNvCxnSpPr>
                <a:stCxn id="386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EC15B920-93BE-DB4B-0B2D-F7ED7317DBD9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58A9596D-AC9D-4055-2294-91A9870929CE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476CF179-AA7A-BC2F-5F47-10367D09CA63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2" name="Hexagon 391">
                <a:extLst>
                  <a:ext uri="{FF2B5EF4-FFF2-40B4-BE49-F238E27FC236}">
                    <a16:creationId xmlns:a16="http://schemas.microsoft.com/office/drawing/2014/main" id="{0B20C3AD-497B-44B1-7326-72610D745B00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47B37909-92EB-D0EA-7C89-38BD1238E5A0}"/>
                  </a:ext>
                </a:extLst>
              </p:cNvPr>
              <p:cNvCxnSpPr>
                <a:stCxn id="392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0D646FF7-64FD-8D9F-14DF-5C93C1E88D93}"/>
                  </a:ext>
                </a:extLst>
              </p:cNvPr>
              <p:cNvCxnSpPr>
                <a:stCxn id="392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505F2B49-3623-350D-41AF-2A2E5483AD4E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47D2ADDA-23F3-4EF1-59BD-E6AA4F7D492A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6665C169-853A-E0D5-677B-A6088BFBF70A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98" name="Rounded Rectangle 63">
                <a:extLst>
                  <a:ext uri="{FF2B5EF4-FFF2-40B4-BE49-F238E27FC236}">
                    <a16:creationId xmlns:a16="http://schemas.microsoft.com/office/drawing/2014/main" id="{9D412DB6-BBF2-716E-3C54-2DF60182EE8B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399" name="Rounded Rectangle 64">
                <a:extLst>
                  <a:ext uri="{FF2B5EF4-FFF2-40B4-BE49-F238E27FC236}">
                    <a16:creationId xmlns:a16="http://schemas.microsoft.com/office/drawing/2014/main" id="{57DF8337-44D9-757E-64A3-FDA9336CD01A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00" name="Rounded Rectangle 65">
                <a:extLst>
                  <a:ext uri="{FF2B5EF4-FFF2-40B4-BE49-F238E27FC236}">
                    <a16:creationId xmlns:a16="http://schemas.microsoft.com/office/drawing/2014/main" id="{B13F5D1D-5DBC-67BB-83D3-C45A5C9EED6B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FDCF4EFF-6C04-4EE7-F8A7-9D6C10CB780A}"/>
              </a:ext>
            </a:extLst>
          </p:cNvPr>
          <p:cNvGrpSpPr/>
          <p:nvPr/>
        </p:nvGrpSpPr>
        <p:grpSpPr>
          <a:xfrm>
            <a:off x="3375324" y="4888652"/>
            <a:ext cx="1120779" cy="474765"/>
            <a:chOff x="2513841" y="2063826"/>
            <a:chExt cx="1120779" cy="474765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4FACE94B-CDE8-C4FF-5EDE-9E477ED07163}"/>
                </a:ext>
              </a:extLst>
            </p:cNvPr>
            <p:cNvGrpSpPr/>
            <p:nvPr/>
          </p:nvGrpSpPr>
          <p:grpSpPr>
            <a:xfrm>
              <a:off x="2513841" y="2222498"/>
              <a:ext cx="1120779" cy="165860"/>
              <a:chOff x="3396075" y="4136629"/>
              <a:chExt cx="1546054" cy="275351"/>
            </a:xfrm>
          </p:grpSpPr>
          <p:sp>
            <p:nvSpPr>
              <p:cNvPr id="473" name="Hexagon 472">
                <a:extLst>
                  <a:ext uri="{FF2B5EF4-FFF2-40B4-BE49-F238E27FC236}">
                    <a16:creationId xmlns:a16="http://schemas.microsoft.com/office/drawing/2014/main" id="{21A24FCF-5C78-EEB2-7842-40E652569221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63D4773E-6552-756E-1A3F-8CF30098D45A}"/>
                  </a:ext>
                </a:extLst>
              </p:cNvPr>
              <p:cNvCxnSpPr>
                <a:stCxn id="473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ED6A2470-D45C-08CB-960F-1B248CBDBD28}"/>
                  </a:ext>
                </a:extLst>
              </p:cNvPr>
              <p:cNvCxnSpPr>
                <a:stCxn id="473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C191BFFA-FC14-B131-148C-B7256823B34E}"/>
                  </a:ext>
                </a:extLst>
              </p:cNvPr>
              <p:cNvCxnSpPr>
                <a:stCxn id="473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ECE05732-26CA-C3AC-B651-AEF234EC6D4B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B42730C9-712A-713C-48C8-4E001BE4F678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9" name="Hexagon 478">
                <a:extLst>
                  <a:ext uri="{FF2B5EF4-FFF2-40B4-BE49-F238E27FC236}">
                    <a16:creationId xmlns:a16="http://schemas.microsoft.com/office/drawing/2014/main" id="{316AD9B6-BF80-05A1-BF88-C2A862456C7B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5F5C499D-4B8C-2349-568F-BB8C72174819}"/>
                  </a:ext>
                </a:extLst>
              </p:cNvPr>
              <p:cNvCxnSpPr>
                <a:stCxn id="479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DC45031A-1F87-3E81-2F34-5656EC4B6C3B}"/>
                  </a:ext>
                </a:extLst>
              </p:cNvPr>
              <p:cNvCxnSpPr>
                <a:stCxn id="479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A807620C-6549-0BC1-69B4-2298E8F49C25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85313670-5F8E-156A-09B0-C16988B2B924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3F594D3F-6D08-17C8-903E-66C42C26D4D0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5" name="Hexagon 484">
                <a:extLst>
                  <a:ext uri="{FF2B5EF4-FFF2-40B4-BE49-F238E27FC236}">
                    <a16:creationId xmlns:a16="http://schemas.microsoft.com/office/drawing/2014/main" id="{ED2AA2ED-7FA3-0C43-EAC7-0D857BBF5120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2C872890-6E31-4B8E-2815-7565E52C0A8E}"/>
                  </a:ext>
                </a:extLst>
              </p:cNvPr>
              <p:cNvCxnSpPr>
                <a:stCxn id="485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1020088A-CA5D-58A5-AB85-31BAC33222C3}"/>
                  </a:ext>
                </a:extLst>
              </p:cNvPr>
              <p:cNvCxnSpPr>
                <a:stCxn id="485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B55D1B5-EAAC-A025-7967-02624E2727C7}"/>
                  </a:ext>
                </a:extLst>
              </p:cNvPr>
              <p:cNvCxnSpPr>
                <a:stCxn id="485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DE2E3492-6A4B-9F33-C190-4F0EED121092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CE5405AE-AF4B-BA28-1EC8-7986934A70C3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1" name="Hexagon 490">
                <a:extLst>
                  <a:ext uri="{FF2B5EF4-FFF2-40B4-BE49-F238E27FC236}">
                    <a16:creationId xmlns:a16="http://schemas.microsoft.com/office/drawing/2014/main" id="{76E81782-BA98-C9B5-EA59-93A713C3F2EA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31228476-69AC-5A6C-E311-A1536FCA07BD}"/>
                  </a:ext>
                </a:extLst>
              </p:cNvPr>
              <p:cNvCxnSpPr>
                <a:stCxn id="491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7DFAD547-30D7-9D97-F725-F4A4CE989D70}"/>
                  </a:ext>
                </a:extLst>
              </p:cNvPr>
              <p:cNvCxnSpPr>
                <a:stCxn id="491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F1A99E48-B5BE-7A10-4C2F-B80BE93DE67B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B3CCEF31-3D4B-707E-1BB2-F57E0B944279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B1C5E03D-C6F5-A834-C750-059C179A2009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7" name="Hexagon 496">
                <a:extLst>
                  <a:ext uri="{FF2B5EF4-FFF2-40B4-BE49-F238E27FC236}">
                    <a16:creationId xmlns:a16="http://schemas.microsoft.com/office/drawing/2014/main" id="{53BA6A21-63C8-F6B5-1584-26528B27DAA0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7B367EE2-7655-326D-83A1-3C7DC1D5A597}"/>
                  </a:ext>
                </a:extLst>
              </p:cNvPr>
              <p:cNvCxnSpPr>
                <a:stCxn id="497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A12E7201-B401-2DE1-F14B-92DF462BFAD9}"/>
                  </a:ext>
                </a:extLst>
              </p:cNvPr>
              <p:cNvCxnSpPr>
                <a:stCxn id="497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4EAC83A1-2C42-54C1-4E18-812BA72A7AF2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0BE36AC8-BC10-1FD7-F97C-507BD6B60F74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E147D242-538C-4E4D-84B1-89F7B2C139A3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503" name="Rounded Rectangle 63">
                <a:extLst>
                  <a:ext uri="{FF2B5EF4-FFF2-40B4-BE49-F238E27FC236}">
                    <a16:creationId xmlns:a16="http://schemas.microsoft.com/office/drawing/2014/main" id="{8EFFF8AF-0F4F-66BA-8162-059C61BBB20F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504" name="Rounded Rectangle 64">
                <a:extLst>
                  <a:ext uri="{FF2B5EF4-FFF2-40B4-BE49-F238E27FC236}">
                    <a16:creationId xmlns:a16="http://schemas.microsoft.com/office/drawing/2014/main" id="{ADFC0262-308C-E1A2-65E6-CFF3F8028A6B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505" name="Rounded Rectangle 65">
                <a:extLst>
                  <a:ext uri="{FF2B5EF4-FFF2-40B4-BE49-F238E27FC236}">
                    <a16:creationId xmlns:a16="http://schemas.microsoft.com/office/drawing/2014/main" id="{24E8AD2E-3357-2DAF-8094-CF1AFA786DFD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CFD9628C-6095-A74B-C88A-1F8D33FFD5BA}"/>
                </a:ext>
              </a:extLst>
            </p:cNvPr>
            <p:cNvGrpSpPr/>
            <p:nvPr/>
          </p:nvGrpSpPr>
          <p:grpSpPr>
            <a:xfrm>
              <a:off x="2513841" y="2372731"/>
              <a:ext cx="1120779" cy="165860"/>
              <a:chOff x="3396075" y="4136629"/>
              <a:chExt cx="1546054" cy="275351"/>
            </a:xfrm>
          </p:grpSpPr>
          <p:sp>
            <p:nvSpPr>
              <p:cNvPr id="440" name="Hexagon 439">
                <a:extLst>
                  <a:ext uri="{FF2B5EF4-FFF2-40B4-BE49-F238E27FC236}">
                    <a16:creationId xmlns:a16="http://schemas.microsoft.com/office/drawing/2014/main" id="{74FFF518-8F43-34F4-4D27-D1643E8EB8A0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41A697BE-CF88-1184-D377-7432906AC2EB}"/>
                  </a:ext>
                </a:extLst>
              </p:cNvPr>
              <p:cNvCxnSpPr>
                <a:stCxn id="440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402F4EE8-F58B-1700-F71C-3F19BA033061}"/>
                  </a:ext>
                </a:extLst>
              </p:cNvPr>
              <p:cNvCxnSpPr>
                <a:stCxn id="440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2A1CD3BC-0B1D-6573-C526-FD448A3AB31E}"/>
                  </a:ext>
                </a:extLst>
              </p:cNvPr>
              <p:cNvCxnSpPr>
                <a:stCxn id="440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53E0730F-93D8-7BE8-E816-53169E53CC4C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072D753B-2C4B-49AD-F33A-E6951C268770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6" name="Hexagon 445">
                <a:extLst>
                  <a:ext uri="{FF2B5EF4-FFF2-40B4-BE49-F238E27FC236}">
                    <a16:creationId xmlns:a16="http://schemas.microsoft.com/office/drawing/2014/main" id="{71BC1EE4-42E4-5937-797D-A865CD6B22AF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04DC922-F00C-1C61-7A67-F106C6984482}"/>
                  </a:ext>
                </a:extLst>
              </p:cNvPr>
              <p:cNvCxnSpPr>
                <a:stCxn id="446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E58B3559-FF0D-755C-2ADE-E7753578525D}"/>
                  </a:ext>
                </a:extLst>
              </p:cNvPr>
              <p:cNvCxnSpPr>
                <a:stCxn id="446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75498FAF-051B-0BBC-09B1-0BFED717D27F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A5645319-8CCF-9722-40DE-BF6F687A19EB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93D505A8-9338-E634-ED39-E2A9DB3E92A6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2" name="Hexagon 451">
                <a:extLst>
                  <a:ext uri="{FF2B5EF4-FFF2-40B4-BE49-F238E27FC236}">
                    <a16:creationId xmlns:a16="http://schemas.microsoft.com/office/drawing/2014/main" id="{96B8579A-BFE4-D681-A5E3-68659B537377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2A02F784-A3EF-2B44-7E80-23BF7CC4C0EB}"/>
                  </a:ext>
                </a:extLst>
              </p:cNvPr>
              <p:cNvCxnSpPr>
                <a:stCxn id="452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74DDF1FB-F7D0-04AE-B508-AE626A3787AC}"/>
                  </a:ext>
                </a:extLst>
              </p:cNvPr>
              <p:cNvCxnSpPr>
                <a:stCxn id="452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9541D282-BC6D-6E8B-A3B9-E34BFE5C2246}"/>
                  </a:ext>
                </a:extLst>
              </p:cNvPr>
              <p:cNvCxnSpPr>
                <a:stCxn id="452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50163408-9805-D1BB-49F9-9AD97EC3F9BF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0B843780-DF37-1889-6ECB-622E6995EA9C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Hexagon 457">
                <a:extLst>
                  <a:ext uri="{FF2B5EF4-FFF2-40B4-BE49-F238E27FC236}">
                    <a16:creationId xmlns:a16="http://schemas.microsoft.com/office/drawing/2014/main" id="{9473EF2E-2BF9-986E-201C-0A4AEC3F8D40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31B5EA7D-4E9F-FE8B-2F01-1D7FC7CA3160}"/>
                  </a:ext>
                </a:extLst>
              </p:cNvPr>
              <p:cNvCxnSpPr>
                <a:stCxn id="458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66080214-CC1D-D6E1-7986-3CF9A75199E0}"/>
                  </a:ext>
                </a:extLst>
              </p:cNvPr>
              <p:cNvCxnSpPr>
                <a:stCxn id="458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E594F3F8-DF52-07B5-6FB7-6D356748802F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4A20895E-55CA-6EB6-0AC6-F4341AE57253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9AE0C39E-8E8C-BB21-FA3D-5DC83AE97848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4" name="Hexagon 463">
                <a:extLst>
                  <a:ext uri="{FF2B5EF4-FFF2-40B4-BE49-F238E27FC236}">
                    <a16:creationId xmlns:a16="http://schemas.microsoft.com/office/drawing/2014/main" id="{DE2DC4D5-561B-50BB-53B2-14D61FC626BC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EED88D96-9FD7-174C-9EF5-E7A70B2C5BF7}"/>
                  </a:ext>
                </a:extLst>
              </p:cNvPr>
              <p:cNvCxnSpPr>
                <a:stCxn id="464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306A39D2-3B72-C031-B9F6-A71E661716E7}"/>
                  </a:ext>
                </a:extLst>
              </p:cNvPr>
              <p:cNvCxnSpPr>
                <a:stCxn id="464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210319A9-B2C5-9032-6FF6-18DCF6D68342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9377B1C3-41CB-8276-3679-5886BEE9C156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95C869B5-4C85-B011-E3E6-92233986B0C3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70" name="Rounded Rectangle 63">
                <a:extLst>
                  <a:ext uri="{FF2B5EF4-FFF2-40B4-BE49-F238E27FC236}">
                    <a16:creationId xmlns:a16="http://schemas.microsoft.com/office/drawing/2014/main" id="{A82199C6-E575-8A38-ACB2-ABA710ACD865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71" name="Rounded Rectangle 64">
                <a:extLst>
                  <a:ext uri="{FF2B5EF4-FFF2-40B4-BE49-F238E27FC236}">
                    <a16:creationId xmlns:a16="http://schemas.microsoft.com/office/drawing/2014/main" id="{881CE1F5-9E28-32E8-F2BB-E7DED5ED1A7C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72" name="Rounded Rectangle 65">
                <a:extLst>
                  <a:ext uri="{FF2B5EF4-FFF2-40B4-BE49-F238E27FC236}">
                    <a16:creationId xmlns:a16="http://schemas.microsoft.com/office/drawing/2014/main" id="{FE0847AA-FD68-F076-3EB0-9B4279160EF2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9BF15DC8-A979-2C8F-5DE8-94221851DBAF}"/>
                </a:ext>
              </a:extLst>
            </p:cNvPr>
            <p:cNvGrpSpPr/>
            <p:nvPr/>
          </p:nvGrpSpPr>
          <p:grpSpPr>
            <a:xfrm>
              <a:off x="2513841" y="2063826"/>
              <a:ext cx="1120779" cy="165860"/>
              <a:chOff x="3396075" y="4136629"/>
              <a:chExt cx="1546054" cy="275351"/>
            </a:xfrm>
          </p:grpSpPr>
          <p:sp>
            <p:nvSpPr>
              <p:cNvPr id="406" name="Hexagon 405">
                <a:extLst>
                  <a:ext uri="{FF2B5EF4-FFF2-40B4-BE49-F238E27FC236}">
                    <a16:creationId xmlns:a16="http://schemas.microsoft.com/office/drawing/2014/main" id="{F8C0DEC1-76FC-F7CB-52F9-178F1A01C42C}"/>
                  </a:ext>
                </a:extLst>
              </p:cNvPr>
              <p:cNvSpPr/>
              <p:nvPr/>
            </p:nvSpPr>
            <p:spPr>
              <a:xfrm>
                <a:off x="3574436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EBB4AE8A-5684-2809-C449-9A44A39CAD3F}"/>
                  </a:ext>
                </a:extLst>
              </p:cNvPr>
              <p:cNvCxnSpPr>
                <a:stCxn id="406" idx="0"/>
              </p:cNvCxnSpPr>
              <p:nvPr/>
            </p:nvCxnSpPr>
            <p:spPr>
              <a:xfrm>
                <a:off x="376461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AC581ED-9A4C-40A9-B907-88EE9BDDCB75}"/>
                  </a:ext>
                </a:extLst>
              </p:cNvPr>
              <p:cNvCxnSpPr>
                <a:stCxn id="406" idx="2"/>
              </p:cNvCxnSpPr>
              <p:nvPr/>
            </p:nvCxnSpPr>
            <p:spPr>
              <a:xfrm flipH="1">
                <a:off x="357443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D36F5D4D-CC77-A466-EC6C-88A4C7AA8419}"/>
                  </a:ext>
                </a:extLst>
              </p:cNvPr>
              <p:cNvCxnSpPr>
                <a:stCxn id="406" idx="1"/>
              </p:cNvCxnSpPr>
              <p:nvPr/>
            </p:nvCxnSpPr>
            <p:spPr>
              <a:xfrm>
                <a:off x="372363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DD8A339E-66F4-987F-4A51-E8426FF08B26}"/>
                  </a:ext>
                </a:extLst>
              </p:cNvPr>
              <p:cNvCxnSpPr/>
              <p:nvPr/>
            </p:nvCxnSpPr>
            <p:spPr>
              <a:xfrm flipH="1" flipV="1">
                <a:off x="357443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4B908B98-F14E-F850-071F-8AC055B26518}"/>
                  </a:ext>
                </a:extLst>
              </p:cNvPr>
              <p:cNvCxnSpPr/>
              <p:nvPr/>
            </p:nvCxnSpPr>
            <p:spPr>
              <a:xfrm flipV="1">
                <a:off x="372363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62E452B5-7448-7128-4BD4-5C3AFB56C565}"/>
                  </a:ext>
                </a:extLst>
              </p:cNvPr>
              <p:cNvSpPr/>
              <p:nvPr/>
            </p:nvSpPr>
            <p:spPr>
              <a:xfrm>
                <a:off x="382806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20DBDF6C-1668-B009-173B-96A8501B9174}"/>
                  </a:ext>
                </a:extLst>
              </p:cNvPr>
              <p:cNvCxnSpPr>
                <a:stCxn id="412" idx="2"/>
              </p:cNvCxnSpPr>
              <p:nvPr/>
            </p:nvCxnSpPr>
            <p:spPr>
              <a:xfrm flipH="1">
                <a:off x="382806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AE05DE3A-D721-A2E5-143F-C72D0ACAB1D2}"/>
                  </a:ext>
                </a:extLst>
              </p:cNvPr>
              <p:cNvCxnSpPr>
                <a:stCxn id="412" idx="1"/>
              </p:cNvCxnSpPr>
              <p:nvPr/>
            </p:nvCxnSpPr>
            <p:spPr>
              <a:xfrm>
                <a:off x="397725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47EB241E-30D5-56FC-02AB-B9580D7815FA}"/>
                  </a:ext>
                </a:extLst>
              </p:cNvPr>
              <p:cNvCxnSpPr/>
              <p:nvPr/>
            </p:nvCxnSpPr>
            <p:spPr>
              <a:xfrm flipH="1" flipV="1">
                <a:off x="382806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1F7ED234-F7A2-221F-AFA0-35F9F90D009F}"/>
                  </a:ext>
                </a:extLst>
              </p:cNvPr>
              <p:cNvCxnSpPr/>
              <p:nvPr/>
            </p:nvCxnSpPr>
            <p:spPr>
              <a:xfrm flipV="1">
                <a:off x="397725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6642BFE8-2435-80D6-71CC-98FB4857D31F}"/>
                  </a:ext>
                </a:extLst>
              </p:cNvPr>
              <p:cNvCxnSpPr/>
              <p:nvPr/>
            </p:nvCxnSpPr>
            <p:spPr>
              <a:xfrm>
                <a:off x="402221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48FD5FD1-3C53-A8A3-5B38-2307A95CCBD4}"/>
                  </a:ext>
                </a:extLst>
              </p:cNvPr>
              <p:cNvSpPr/>
              <p:nvPr/>
            </p:nvSpPr>
            <p:spPr>
              <a:xfrm>
                <a:off x="4089626" y="4193750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24801A3A-9A92-A39F-AC62-C697954C6309}"/>
                  </a:ext>
                </a:extLst>
              </p:cNvPr>
              <p:cNvCxnSpPr>
                <a:stCxn id="419" idx="0"/>
              </p:cNvCxnSpPr>
              <p:nvPr/>
            </p:nvCxnSpPr>
            <p:spPr>
              <a:xfrm>
                <a:off x="4279808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8EB7867B-9B7B-0DDA-45CE-02D6890C4CBF}"/>
                  </a:ext>
                </a:extLst>
              </p:cNvPr>
              <p:cNvCxnSpPr>
                <a:stCxn id="419" idx="2"/>
              </p:cNvCxnSpPr>
              <p:nvPr/>
            </p:nvCxnSpPr>
            <p:spPr>
              <a:xfrm flipH="1">
                <a:off x="4089626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41FA3ED9-1B72-3087-D4EA-3313E7110518}"/>
                  </a:ext>
                </a:extLst>
              </p:cNvPr>
              <p:cNvCxnSpPr>
                <a:stCxn id="419" idx="1"/>
              </p:cNvCxnSpPr>
              <p:nvPr/>
            </p:nvCxnSpPr>
            <p:spPr>
              <a:xfrm>
                <a:off x="4238821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F482EB8D-60C4-1EB6-D010-37C83C936D27}"/>
                  </a:ext>
                </a:extLst>
              </p:cNvPr>
              <p:cNvCxnSpPr/>
              <p:nvPr/>
            </p:nvCxnSpPr>
            <p:spPr>
              <a:xfrm flipH="1" flipV="1">
                <a:off x="4089626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7828B0FA-647E-714D-3F1C-58899A1721C9}"/>
                  </a:ext>
                </a:extLst>
              </p:cNvPr>
              <p:cNvCxnSpPr/>
              <p:nvPr/>
            </p:nvCxnSpPr>
            <p:spPr>
              <a:xfrm flipV="1">
                <a:off x="4238821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224A8288-37B7-5821-AD60-6B4DEDC179F0}"/>
                  </a:ext>
                </a:extLst>
              </p:cNvPr>
              <p:cNvSpPr/>
              <p:nvPr/>
            </p:nvSpPr>
            <p:spPr>
              <a:xfrm>
                <a:off x="4343251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AF169AC9-CB55-B423-7853-A455538314B5}"/>
                  </a:ext>
                </a:extLst>
              </p:cNvPr>
              <p:cNvCxnSpPr>
                <a:stCxn id="425" idx="2"/>
              </p:cNvCxnSpPr>
              <p:nvPr/>
            </p:nvCxnSpPr>
            <p:spPr>
              <a:xfrm flipH="1">
                <a:off x="4343251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F9B58AFB-D818-B83D-1C01-32385059060A}"/>
                  </a:ext>
                </a:extLst>
              </p:cNvPr>
              <p:cNvCxnSpPr>
                <a:stCxn id="425" idx="1"/>
              </p:cNvCxnSpPr>
              <p:nvPr/>
            </p:nvCxnSpPr>
            <p:spPr>
              <a:xfrm>
                <a:off x="4492446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6EBA59C8-C2E9-F754-0D19-7621D8D92D2D}"/>
                  </a:ext>
                </a:extLst>
              </p:cNvPr>
              <p:cNvCxnSpPr/>
              <p:nvPr/>
            </p:nvCxnSpPr>
            <p:spPr>
              <a:xfrm flipH="1" flipV="1">
                <a:off x="4343251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11899671-D698-2165-B6CF-D22FA1CAD159}"/>
                  </a:ext>
                </a:extLst>
              </p:cNvPr>
              <p:cNvCxnSpPr/>
              <p:nvPr/>
            </p:nvCxnSpPr>
            <p:spPr>
              <a:xfrm flipV="1">
                <a:off x="4492446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10388673-6B83-53E6-048C-7B393827A064}"/>
                  </a:ext>
                </a:extLst>
              </p:cNvPr>
              <p:cNvCxnSpPr/>
              <p:nvPr/>
            </p:nvCxnSpPr>
            <p:spPr>
              <a:xfrm>
                <a:off x="4537403" y="4275726"/>
                <a:ext cx="6741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4B74DF66-F003-0405-EAB2-C4FC1CAA955D}"/>
                  </a:ext>
                </a:extLst>
              </p:cNvPr>
              <p:cNvSpPr/>
              <p:nvPr/>
            </p:nvSpPr>
            <p:spPr>
              <a:xfrm>
                <a:off x="4608733" y="4193751"/>
                <a:ext cx="190182" cy="163950"/>
              </a:xfrm>
              <a:prstGeom prst="hexagon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CD37AC3E-C94B-6780-39B2-F314F070AC8A}"/>
                  </a:ext>
                </a:extLst>
              </p:cNvPr>
              <p:cNvCxnSpPr>
                <a:stCxn id="431" idx="2"/>
              </p:cNvCxnSpPr>
              <p:nvPr/>
            </p:nvCxnSpPr>
            <p:spPr>
              <a:xfrm flipH="1">
                <a:off x="4608733" y="4357701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2C5C889E-C609-8E00-5F0C-C0A882C72625}"/>
                  </a:ext>
                </a:extLst>
              </p:cNvPr>
              <p:cNvCxnSpPr>
                <a:stCxn id="431" idx="1"/>
              </p:cNvCxnSpPr>
              <p:nvPr/>
            </p:nvCxnSpPr>
            <p:spPr>
              <a:xfrm>
                <a:off x="4757928" y="4357701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AA5B705F-3CF8-9E66-076B-757FC9708C3A}"/>
                  </a:ext>
                </a:extLst>
              </p:cNvPr>
              <p:cNvCxnSpPr/>
              <p:nvPr/>
            </p:nvCxnSpPr>
            <p:spPr>
              <a:xfrm flipH="1" flipV="1">
                <a:off x="4608733" y="4136629"/>
                <a:ext cx="40988" cy="5427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91A76F61-783C-795B-D20B-DB1FEECCCE8C}"/>
                  </a:ext>
                </a:extLst>
              </p:cNvPr>
              <p:cNvCxnSpPr/>
              <p:nvPr/>
            </p:nvCxnSpPr>
            <p:spPr>
              <a:xfrm flipV="1">
                <a:off x="4757928" y="4136629"/>
                <a:ext cx="37017" cy="5140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7ADF8ED-E42A-6FAD-A0F0-74474406AC61}"/>
                  </a:ext>
                </a:extLst>
              </p:cNvPr>
              <p:cNvSpPr/>
              <p:nvPr/>
            </p:nvSpPr>
            <p:spPr>
              <a:xfrm>
                <a:off x="3396075" y="4136629"/>
                <a:ext cx="1546054" cy="272478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37" name="Rounded Rectangle 63">
                <a:extLst>
                  <a:ext uri="{FF2B5EF4-FFF2-40B4-BE49-F238E27FC236}">
                    <a16:creationId xmlns:a16="http://schemas.microsoft.com/office/drawing/2014/main" id="{E2C6EE6D-BD89-1C5D-51A3-3BCBE3F0820A}"/>
                  </a:ext>
                </a:extLst>
              </p:cNvPr>
              <p:cNvSpPr/>
              <p:nvPr/>
            </p:nvSpPr>
            <p:spPr>
              <a:xfrm>
                <a:off x="4860955" y="4162332"/>
                <a:ext cx="46792" cy="11470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38" name="Rounded Rectangle 64">
                <a:extLst>
                  <a:ext uri="{FF2B5EF4-FFF2-40B4-BE49-F238E27FC236}">
                    <a16:creationId xmlns:a16="http://schemas.microsoft.com/office/drawing/2014/main" id="{722EC4C2-E326-2E67-B89D-67D30B898D78}"/>
                  </a:ext>
                </a:extLst>
              </p:cNvPr>
              <p:cNvSpPr/>
              <p:nvPr/>
            </p:nvSpPr>
            <p:spPr>
              <a:xfrm>
                <a:off x="4860955" y="4302744"/>
                <a:ext cx="45719" cy="80976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439" name="Rounded Rectangle 65">
                <a:extLst>
                  <a:ext uri="{FF2B5EF4-FFF2-40B4-BE49-F238E27FC236}">
                    <a16:creationId xmlns:a16="http://schemas.microsoft.com/office/drawing/2014/main" id="{C7CBFDC2-E674-238F-3904-7E2070631AF6}"/>
                  </a:ext>
                </a:extLst>
              </p:cNvPr>
              <p:cNvSpPr/>
              <p:nvPr/>
            </p:nvSpPr>
            <p:spPr>
              <a:xfrm>
                <a:off x="3420315" y="4250008"/>
                <a:ext cx="122399" cy="45719"/>
              </a:xfrm>
              <a:prstGeom prst="round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txBody>
              <a:bodyPr rtlCol="0" anchor="ctr"/>
              <a:lstStyle/>
              <a:p>
                <a:pPr algn="ctr" defTabSz="1219139">
                  <a:defRPr/>
                </a:pPr>
                <a:endParaRPr lang="en-US" sz="16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</p:grpSp>
      <p:sp>
        <p:nvSpPr>
          <p:cNvPr id="506" name="TextBox 505">
            <a:extLst>
              <a:ext uri="{FF2B5EF4-FFF2-40B4-BE49-F238E27FC236}">
                <a16:creationId xmlns:a16="http://schemas.microsoft.com/office/drawing/2014/main" id="{10791BC8-2873-7B19-DE9F-C87D06B92937}"/>
              </a:ext>
            </a:extLst>
          </p:cNvPr>
          <p:cNvSpPr txBox="1"/>
          <p:nvPr/>
        </p:nvSpPr>
        <p:spPr>
          <a:xfrm>
            <a:off x="2034936" y="6220005"/>
            <a:ext cx="36025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*</a:t>
            </a:r>
            <a:r>
              <a:rPr lang="en-US" sz="1000" dirty="0">
                <a:solidFill>
                  <a:schemeClr val="bg2"/>
                </a:solidFill>
              </a:rPr>
              <a:t> Based on PowerScale OneFS 9.5  </a:t>
            </a:r>
          </a:p>
        </p:txBody>
      </p:sp>
      <p:sp>
        <p:nvSpPr>
          <p:cNvPr id="507" name="Content Placeholder 12">
            <a:extLst>
              <a:ext uri="{FF2B5EF4-FFF2-40B4-BE49-F238E27FC236}">
                <a16:creationId xmlns:a16="http://schemas.microsoft.com/office/drawing/2014/main" id="{8DAC8EBE-EFD4-3393-588B-170DB7520462}"/>
              </a:ext>
            </a:extLst>
          </p:cNvPr>
          <p:cNvSpPr txBox="1">
            <a:spLocks/>
          </p:cNvSpPr>
          <p:nvPr/>
        </p:nvSpPr>
        <p:spPr>
          <a:xfrm flipH="1">
            <a:off x="9028524" y="1172533"/>
            <a:ext cx="3046631" cy="1466128"/>
          </a:xfrm>
          <a:prstGeom prst="rect">
            <a:avLst/>
          </a:prstGeom>
          <a:solidFill>
            <a:schemeClr val="accent1"/>
          </a:solidFill>
        </p:spPr>
        <p:txBody>
          <a:bodyPr tIns="121920" bIns="121920" anchor="ctr" anchorCtr="0"/>
          <a:lstStyle>
            <a:lvl1pPr marL="0" indent="0" algn="ctr" defTabSz="68579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14343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57237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00132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543028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22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16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12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07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dirty="0">
                <a:solidFill>
                  <a:schemeClr val="tx2"/>
                </a:solidFill>
              </a:rPr>
              <a:t>PowerScale F710: </a:t>
            </a:r>
          </a:p>
          <a:p>
            <a:r>
              <a:rPr lang="en-US" sz="1867" dirty="0">
                <a:solidFill>
                  <a:schemeClr val="tx2"/>
                </a:solidFill>
              </a:rPr>
              <a:t>25% density improvement </a:t>
            </a:r>
          </a:p>
          <a:p>
            <a:r>
              <a:rPr lang="en-US" sz="1867" dirty="0">
                <a:solidFill>
                  <a:schemeClr val="tx2"/>
                </a:solidFill>
              </a:rPr>
              <a:t>Near 2X performance gain</a:t>
            </a:r>
          </a:p>
        </p:txBody>
      </p:sp>
      <p:sp>
        <p:nvSpPr>
          <p:cNvPr id="512" name="Content Placeholder 12">
            <a:extLst>
              <a:ext uri="{FF2B5EF4-FFF2-40B4-BE49-F238E27FC236}">
                <a16:creationId xmlns:a16="http://schemas.microsoft.com/office/drawing/2014/main" id="{F8984618-550E-19E7-4C1E-BCFB9CE30C1C}"/>
              </a:ext>
            </a:extLst>
          </p:cNvPr>
          <p:cNvSpPr txBox="1">
            <a:spLocks/>
          </p:cNvSpPr>
          <p:nvPr/>
        </p:nvSpPr>
        <p:spPr>
          <a:xfrm flipH="1">
            <a:off x="9020418" y="2816623"/>
            <a:ext cx="3046631" cy="1466128"/>
          </a:xfrm>
          <a:prstGeom prst="rect">
            <a:avLst/>
          </a:prstGeom>
          <a:solidFill>
            <a:schemeClr val="accent1"/>
          </a:solidFill>
        </p:spPr>
        <p:txBody>
          <a:bodyPr tIns="121920" bIns="121920" anchor="ctr" anchorCtr="0"/>
          <a:lstStyle>
            <a:lvl1pPr marL="0" indent="0" algn="ctr" defTabSz="68579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14343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57237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00132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543028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22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16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12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07" indent="-171448" algn="l" defTabSz="6857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dirty="0">
                <a:solidFill>
                  <a:schemeClr val="tx2"/>
                </a:solidFill>
              </a:rPr>
              <a:t>PowerScale F210: </a:t>
            </a:r>
          </a:p>
          <a:p>
            <a:r>
              <a:rPr lang="en-US" sz="1867" dirty="0">
                <a:solidFill>
                  <a:schemeClr val="tx2"/>
                </a:solidFill>
              </a:rPr>
              <a:t>100% density improvement </a:t>
            </a:r>
          </a:p>
          <a:p>
            <a:r>
              <a:rPr lang="en-US" sz="1867" dirty="0">
                <a:solidFill>
                  <a:schemeClr val="tx2"/>
                </a:solidFill>
              </a:rPr>
              <a:t>Up to 2X performance gain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DB5E3B-DFE8-924D-F269-F6F87EE28048}"/>
              </a:ext>
            </a:extLst>
          </p:cNvPr>
          <p:cNvSpPr txBox="1"/>
          <p:nvPr/>
        </p:nvSpPr>
        <p:spPr>
          <a:xfrm>
            <a:off x="3048000" y="3135"/>
            <a:ext cx="5638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Non-disclosure use only until RTS February 20, 2024</a:t>
            </a:r>
          </a:p>
        </p:txBody>
      </p:sp>
    </p:spTree>
    <p:extLst>
      <p:ext uri="{BB962C8B-B14F-4D97-AF65-F5344CB8AC3E}">
        <p14:creationId xmlns:p14="http://schemas.microsoft.com/office/powerpoint/2010/main" val="124825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2A1D8-1F42-312B-40BE-77DAB802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78" y="2"/>
            <a:ext cx="6683021" cy="3639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7F0332-D472-3489-B4BC-8AAD4C2FB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40"/>
          <a:stretch/>
        </p:blipFill>
        <p:spPr>
          <a:xfrm>
            <a:off x="0" y="2"/>
            <a:ext cx="6348379" cy="36391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7F708-DEB4-8143-47A3-7C1FF5216CD4}"/>
              </a:ext>
            </a:extLst>
          </p:cNvPr>
          <p:cNvSpPr/>
          <p:nvPr/>
        </p:nvSpPr>
        <p:spPr>
          <a:xfrm>
            <a:off x="0" y="3982014"/>
            <a:ext cx="12192000" cy="287598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67A285-5CBC-5B66-9677-56E82137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55399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4000" dirty="0" err="1">
                <a:solidFill>
                  <a:schemeClr val="accent1"/>
                </a:solidFill>
              </a:rPr>
              <a:t>PowerScale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  <a:r>
              <a:rPr lang="en-US" sz="4000" dirty="0" err="1">
                <a:solidFill>
                  <a:schemeClr val="accent1"/>
                </a:solidFill>
              </a:rPr>
              <a:t>OneFS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0" name="Subtitle 39">
            <a:extLst>
              <a:ext uri="{FF2B5EF4-FFF2-40B4-BE49-F238E27FC236}">
                <a16:creationId xmlns:a16="http://schemas.microsoft.com/office/drawing/2014/main" id="{B5BAB457-012D-2B42-3483-E75FF1EFF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902406"/>
            <a:ext cx="11430000" cy="276999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Drive AI Innovations Faster with Dell’s AI-Ready Data Platform</a:t>
            </a:r>
            <a:endParaRPr lang="en-US" sz="1800" dirty="0">
              <a:highlight>
                <a:srgbClr val="C0C0C0"/>
              </a:highlight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A72A3-7F6F-2D19-5735-BF258157F2C9}"/>
              </a:ext>
            </a:extLst>
          </p:cNvPr>
          <p:cNvSpPr txBox="1"/>
          <p:nvPr/>
        </p:nvSpPr>
        <p:spPr>
          <a:xfrm>
            <a:off x="286295" y="4341044"/>
            <a:ext cx="247541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Accelerate and scale your AI pipeline with </a:t>
            </a:r>
            <a:br>
              <a:rPr lang="en-US" sz="1400"/>
            </a:br>
            <a:r>
              <a:rPr lang="en-US" sz="1400" dirty="0">
                <a:solidFill>
                  <a:srgbClr val="FFFFFF"/>
                </a:solidFill>
              </a:rPr>
              <a:t>AI-ready infrastructure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B79955-11AA-84BE-4795-E65B72682911}"/>
              </a:ext>
            </a:extLst>
          </p:cNvPr>
          <p:cNvSpPr/>
          <p:nvPr/>
        </p:nvSpPr>
        <p:spPr>
          <a:xfrm>
            <a:off x="3048000" y="3381217"/>
            <a:ext cx="3048000" cy="716137"/>
          </a:xfrm>
          <a:prstGeom prst="rect">
            <a:avLst/>
          </a:prstGeom>
          <a:solidFill>
            <a:srgbClr val="1544B1"/>
          </a:solidFill>
          <a:ln w="12700">
            <a:noFill/>
          </a:ln>
          <a:effectLst>
            <a:outerShdw blurRad="323880" dist="212327" dir="2700000" algn="tl" rotWithShape="0">
              <a:prstClr val="black">
                <a:alpha val="8162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54">
              <a:defRPr/>
            </a:pPr>
            <a:r>
              <a:rPr lang="en-US" sz="2200" dirty="0" err="1">
                <a:solidFill>
                  <a:srgbClr val="F4BB5E"/>
                </a:solidFill>
                <a:latin typeface="Arial Nova Light"/>
              </a:rPr>
              <a:t>Multicloud</a:t>
            </a:r>
            <a:r>
              <a:rPr lang="en-US" sz="2200" dirty="0">
                <a:solidFill>
                  <a:srgbClr val="F4BB5E"/>
                </a:solidFill>
                <a:latin typeface="Arial Nova Light"/>
              </a:rPr>
              <a:t> enabled</a:t>
            </a:r>
            <a:endParaRPr lang="en-US" sz="2200" b="0" i="0" u="none" strike="noStrike" kern="1200" cap="none" spc="0" normalizeH="0" baseline="0" noProof="0" dirty="0">
              <a:ln>
                <a:noFill/>
              </a:ln>
              <a:solidFill>
                <a:srgbClr val="F4BB5E"/>
              </a:solidFill>
              <a:effectLst/>
              <a:uLnTx/>
              <a:uFillTx/>
              <a:latin typeface="Arial Nova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77415F-9245-FBE8-4E01-47F42173F9A3}"/>
              </a:ext>
            </a:extLst>
          </p:cNvPr>
          <p:cNvSpPr/>
          <p:nvPr/>
        </p:nvSpPr>
        <p:spPr>
          <a:xfrm>
            <a:off x="6096000" y="3381216"/>
            <a:ext cx="3048000" cy="716137"/>
          </a:xfrm>
          <a:prstGeom prst="rect">
            <a:avLst/>
          </a:prstGeom>
          <a:solidFill>
            <a:srgbClr val="0C32A4"/>
          </a:solidFill>
          <a:ln w="12700">
            <a:noFill/>
          </a:ln>
          <a:effectLst>
            <a:outerShdw blurRad="323880" dist="212327" dir="2700000" algn="tl" rotWithShape="0">
              <a:prstClr val="black">
                <a:alpha val="8162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54">
              <a:defRPr/>
            </a:pPr>
            <a:r>
              <a:rPr lang="en-US" sz="2200" dirty="0">
                <a:solidFill>
                  <a:srgbClr val="F4BB5E"/>
                </a:solidFill>
                <a:latin typeface="Arial Nova Light"/>
              </a:rPr>
              <a:t>Secure by design</a:t>
            </a:r>
            <a:endParaRPr lang="en-US" sz="2200" b="0" i="0" u="none" strike="noStrike" kern="1200" cap="none" spc="0" normalizeH="0" baseline="0" noProof="0" dirty="0">
              <a:ln>
                <a:noFill/>
              </a:ln>
              <a:solidFill>
                <a:srgbClr val="F4BB5E"/>
              </a:solidFill>
              <a:effectLst/>
              <a:uLnTx/>
              <a:uFillTx/>
              <a:latin typeface="Arial Nov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588B4C-15B1-D304-CD91-ED520DC291D6}"/>
              </a:ext>
            </a:extLst>
          </p:cNvPr>
          <p:cNvSpPr/>
          <p:nvPr/>
        </p:nvSpPr>
        <p:spPr>
          <a:xfrm>
            <a:off x="9143999" y="3381216"/>
            <a:ext cx="3048000" cy="716137"/>
          </a:xfrm>
          <a:prstGeom prst="rect">
            <a:avLst/>
          </a:prstGeom>
          <a:solidFill>
            <a:srgbClr val="0B0C78"/>
          </a:solidFill>
          <a:ln w="12700">
            <a:noFill/>
          </a:ln>
          <a:effectLst>
            <a:outerShdw blurRad="323880" dist="212327" dir="2700000" algn="tl" rotWithShape="0">
              <a:prstClr val="black">
                <a:alpha val="8162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54">
              <a:defRPr/>
            </a:pPr>
            <a:r>
              <a:rPr lang="en-US" sz="2200" dirty="0">
                <a:solidFill>
                  <a:srgbClr val="F4BB5E"/>
                </a:solidFill>
                <a:latin typeface="Arial Nova Light"/>
              </a:rPr>
              <a:t>Improved efficiency</a:t>
            </a:r>
            <a:endParaRPr lang="en-US" sz="2200" b="0" i="0" u="none" strike="noStrike" kern="1200" cap="none" spc="0" normalizeH="0" baseline="0" noProof="0" dirty="0">
              <a:ln>
                <a:noFill/>
              </a:ln>
              <a:solidFill>
                <a:srgbClr val="F4BB5E"/>
              </a:solidFill>
              <a:effectLst/>
              <a:uLnTx/>
              <a:uFillTx/>
              <a:latin typeface="Arial Nov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6F2783-E308-A10D-2000-9C25A5F8DDFA}"/>
              </a:ext>
            </a:extLst>
          </p:cNvPr>
          <p:cNvSpPr txBox="1"/>
          <p:nvPr/>
        </p:nvSpPr>
        <p:spPr>
          <a:xfrm>
            <a:off x="3294210" y="4341044"/>
            <a:ext cx="255558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Train and fine tune your AI models wherever your data lives with </a:t>
            </a:r>
            <a:r>
              <a:rPr lang="en-US" sz="1400" dirty="0" err="1">
                <a:solidFill>
                  <a:srgbClr val="FFFFFF"/>
                </a:solidFill>
              </a:rPr>
              <a:t>multicloud</a:t>
            </a:r>
            <a:r>
              <a:rPr lang="en-US" sz="1400" dirty="0">
                <a:solidFill>
                  <a:srgbClr val="FFFFFF"/>
                </a:solidFill>
              </a:rPr>
              <a:t> flexibility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4A3C9-DE14-07F8-2035-975D6B055AD0}"/>
              </a:ext>
            </a:extLst>
          </p:cNvPr>
          <p:cNvSpPr txBox="1"/>
          <p:nvPr/>
        </p:nvSpPr>
        <p:spPr>
          <a:xfrm>
            <a:off x="6415731" y="4341044"/>
            <a:ext cx="2528177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Safeguard your AI workloads with the world's most secure scale-out file storage</a:t>
            </a:r>
            <a:r>
              <a:rPr lang="en-US" sz="1400" baseline="30000" dirty="0">
                <a:solidFill>
                  <a:srgbClr val="FFFFFF"/>
                </a:solidFill>
                <a:ea typeface="+mn-lt"/>
                <a:cs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C9007F-C32C-4D11-2F01-B94F51F31D2B}"/>
              </a:ext>
            </a:extLst>
          </p:cNvPr>
          <p:cNvSpPr txBox="1"/>
          <p:nvPr/>
        </p:nvSpPr>
        <p:spPr>
          <a:xfrm>
            <a:off x="9430294" y="4341044"/>
            <a:ext cx="247541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Optimize resources and adopt AI confidently with efficient storage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B20E377-33ED-9CDC-F7D5-A291D5F58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36" name="fl" descr="                              Dell - Internal Use - Confidential&#10;">
            <a:extLst>
              <a:ext uri="{FF2B5EF4-FFF2-40B4-BE49-F238E27FC236}">
                <a16:creationId xmlns:a16="http://schemas.microsoft.com/office/drawing/2014/main" id="{5FEA7032-61D4-8A15-778E-389D4BE3F7AD}"/>
              </a:ext>
            </a:extLst>
          </p:cNvPr>
          <p:cNvSpPr txBox="1"/>
          <p:nvPr/>
        </p:nvSpPr>
        <p:spPr>
          <a:xfrm>
            <a:off x="5381061" y="6701002"/>
            <a:ext cx="1429879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1219183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67E5B5CE-93D5-D70A-BD77-2B6671164D79}"/>
              </a:ext>
            </a:extLst>
          </p:cNvPr>
          <p:cNvSpPr txBox="1"/>
          <p:nvPr/>
        </p:nvSpPr>
        <p:spPr>
          <a:xfrm>
            <a:off x="5120250" y="6702028"/>
            <a:ext cx="94578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8</a:t>
            </a:fld>
            <a:endParaRPr lang="en-US" sz="600" b="0" kern="120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7C512-0460-2F1A-B050-AC637F707FA9}"/>
              </a:ext>
            </a:extLst>
          </p:cNvPr>
          <p:cNvSpPr txBox="1"/>
          <p:nvPr/>
        </p:nvSpPr>
        <p:spPr>
          <a:xfrm>
            <a:off x="-3534" y="5464053"/>
            <a:ext cx="1219906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algn="ctr" defTabSz="914354">
              <a:defRPr/>
            </a:pPr>
            <a:r>
              <a:rPr lang="en-US" sz="2000" dirty="0">
                <a:solidFill>
                  <a:srgbClr val="F4BB5E"/>
                </a:solidFill>
                <a:latin typeface="Arial Nova Light"/>
              </a:rPr>
              <a:t>End-to-End Validated Solution</a:t>
            </a:r>
            <a:endParaRPr lang="en-US" sz="2000" dirty="0">
              <a:latin typeface="Arial Nov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2C5E7-AF4B-C8CD-2259-E5F70DC6B48C}"/>
              </a:ext>
            </a:extLst>
          </p:cNvPr>
          <p:cNvSpPr txBox="1"/>
          <p:nvPr/>
        </p:nvSpPr>
        <p:spPr>
          <a:xfrm>
            <a:off x="135322" y="5992610"/>
            <a:ext cx="1176411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Take advantage of a full-stack Dell Portfolio of compute, storage, and networking with Dell Validated Design solutions and Gen AI professional services to bring AI to your data anywhere​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B09C1-B63D-D513-1AC4-B88185139508}"/>
              </a:ext>
            </a:extLst>
          </p:cNvPr>
          <p:cNvSpPr/>
          <p:nvPr/>
        </p:nvSpPr>
        <p:spPr>
          <a:xfrm>
            <a:off x="1800" y="3381216"/>
            <a:ext cx="3048000" cy="70847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323880" dist="212327" dir="2700000" algn="tl" rotWithShape="0">
              <a:prstClr val="black">
                <a:alpha val="8162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54"/>
            <a:r>
              <a:rPr lang="en-US" sz="2200" dirty="0">
                <a:solidFill>
                  <a:srgbClr val="F4BB5E"/>
                </a:solidFill>
                <a:latin typeface="Arial Nova Light"/>
              </a:rPr>
              <a:t>Unmatched </a:t>
            </a:r>
            <a:br>
              <a:rPr lang="en-US" sz="2200">
                <a:solidFill>
                  <a:srgbClr val="F4BB5E"/>
                </a:solidFill>
                <a:latin typeface="Arial Nova Light"/>
              </a:rPr>
            </a:br>
            <a:r>
              <a:rPr lang="en-US" sz="2200" dirty="0">
                <a:solidFill>
                  <a:srgbClr val="F4BB5E"/>
                </a:solidFill>
                <a:latin typeface="Arial Nova Light"/>
              </a:rPr>
              <a:t>performance &amp; scale</a:t>
            </a:r>
          </a:p>
        </p:txBody>
      </p:sp>
    </p:spTree>
    <p:extLst>
      <p:ext uri="{BB962C8B-B14F-4D97-AF65-F5344CB8AC3E}">
        <p14:creationId xmlns:p14="http://schemas.microsoft.com/office/powerpoint/2010/main" val="98613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D90C30C-8D3E-AD85-8F58-F0D52D841F96}"/>
              </a:ext>
            </a:extLst>
          </p:cNvPr>
          <p:cNvSpPr/>
          <p:nvPr/>
        </p:nvSpPr>
        <p:spPr>
          <a:xfrm>
            <a:off x="4354" y="2607071"/>
            <a:ext cx="12187646" cy="1279129"/>
          </a:xfrm>
          <a:prstGeom prst="rect">
            <a:avLst/>
          </a:prstGeom>
          <a:solidFill>
            <a:schemeClr val="tx2"/>
          </a:solidFill>
          <a:ln w="12700">
            <a:solidFill>
              <a:schemeClr val="accent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2AF6C1-B7A4-85DB-02BE-3AAAE73A5274}"/>
              </a:ext>
            </a:extLst>
          </p:cNvPr>
          <p:cNvSpPr/>
          <p:nvPr/>
        </p:nvSpPr>
        <p:spPr>
          <a:xfrm>
            <a:off x="0" y="4044260"/>
            <a:ext cx="12187646" cy="182314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445098-DB6F-6790-66AB-6D48729221C3}"/>
              </a:ext>
            </a:extLst>
          </p:cNvPr>
          <p:cNvSpPr txBox="1"/>
          <p:nvPr/>
        </p:nvSpPr>
        <p:spPr>
          <a:xfrm>
            <a:off x="9067800" y="3014038"/>
            <a:ext cx="2549507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914309">
              <a:defRPr/>
            </a:pPr>
            <a:r>
              <a:rPr lang="en-US" sz="2000" b="1" dirty="0">
                <a:solidFill>
                  <a:schemeClr val="bg2"/>
                </a:solidFill>
                <a:latin typeface="Arial"/>
              </a:rPr>
              <a:t>Traditional File workloads</a:t>
            </a:r>
            <a:endParaRPr lang="en-US" sz="2000" b="1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7764DB-378B-18F4-5D7A-0FD9605C2866}"/>
              </a:ext>
            </a:extLst>
          </p:cNvPr>
          <p:cNvSpPr txBox="1"/>
          <p:nvPr/>
        </p:nvSpPr>
        <p:spPr>
          <a:xfrm>
            <a:off x="533400" y="3167926"/>
            <a:ext cx="2118004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914309">
              <a:defRPr/>
            </a:pPr>
            <a:r>
              <a:rPr lang="en-US" sz="2000" b="1" dirty="0">
                <a:solidFill>
                  <a:schemeClr val="bg2"/>
                </a:solidFill>
                <a:latin typeface="Arial"/>
              </a:rPr>
              <a:t>Generative AI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A96CD-3284-1C3D-E446-1F09E9240E56}"/>
              </a:ext>
            </a:extLst>
          </p:cNvPr>
          <p:cNvSpPr txBox="1"/>
          <p:nvPr/>
        </p:nvSpPr>
        <p:spPr>
          <a:xfrm>
            <a:off x="2971800" y="3014038"/>
            <a:ext cx="2543828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914309">
              <a:defRPr/>
            </a:pPr>
            <a:r>
              <a:rPr lang="en-US" sz="2000" b="1" dirty="0">
                <a:solidFill>
                  <a:schemeClr val="bg2"/>
                </a:solidFill>
                <a:latin typeface="Arial"/>
              </a:rPr>
              <a:t>High demanding Verticals</a:t>
            </a:r>
            <a:endParaRPr lang="en-US" sz="2000" b="1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51C8E-8AAA-630B-1A6E-DCA7907529C9}"/>
              </a:ext>
            </a:extLst>
          </p:cNvPr>
          <p:cNvSpPr txBox="1"/>
          <p:nvPr/>
        </p:nvSpPr>
        <p:spPr>
          <a:xfrm>
            <a:off x="5867400" y="3167926"/>
            <a:ext cx="287023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914309">
              <a:defRPr/>
            </a:pPr>
            <a:r>
              <a:rPr lang="en-US" sz="2000" b="1" dirty="0">
                <a:solidFill>
                  <a:schemeClr val="bg2"/>
                </a:solidFill>
                <a:latin typeface="Arial"/>
                <a:cs typeface="Arial"/>
              </a:rPr>
              <a:t>Hybrid Cloud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AAD434-3F48-2B88-E8CA-13ED4A051899}"/>
              </a:ext>
            </a:extLst>
          </p:cNvPr>
          <p:cNvSpPr/>
          <p:nvPr/>
        </p:nvSpPr>
        <p:spPr>
          <a:xfrm>
            <a:off x="0" y="1686482"/>
            <a:ext cx="12187646" cy="547116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8575">
            <a:gradFill>
              <a:gsLst>
                <a:gs pos="0">
                  <a:srgbClr val="FFFFFF">
                    <a:alpha val="0"/>
                  </a:srgbClr>
                </a:gs>
                <a:gs pos="5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</a:ln>
          <a:effectLst>
            <a:outerShdw blurRad="63500" sx="107000" sy="107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286">
              <a:defRPr/>
            </a:pPr>
            <a:r>
              <a:rPr lang="en-US" sz="2000" b="1" dirty="0">
                <a:solidFill>
                  <a:srgbClr val="F2AF00"/>
                </a:solidFill>
                <a:latin typeface="Arial"/>
              </a:rPr>
              <a:t>Empowering next-gen workloads and specialized industry use cases with the #1 scale-out NAS</a:t>
            </a:r>
            <a:r>
              <a:rPr lang="en-US" sz="2000" b="1" baseline="50000" dirty="0">
                <a:solidFill>
                  <a:srgbClr val="F2AF00"/>
                </a:solidFill>
                <a:latin typeface="Arial"/>
              </a:rPr>
              <a:t>1</a:t>
            </a:r>
            <a:endParaRPr lang="en-US" sz="2000" b="1" dirty="0">
              <a:solidFill>
                <a:srgbClr val="F2AF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E8D7A9-CF32-D48E-4595-9C40A0AA4CFE}"/>
              </a:ext>
            </a:extLst>
          </p:cNvPr>
          <p:cNvSpPr txBox="1"/>
          <p:nvPr/>
        </p:nvSpPr>
        <p:spPr>
          <a:xfrm>
            <a:off x="643211" y="4343400"/>
            <a:ext cx="1965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83">
              <a:spcAft>
                <a:spcPts val="800"/>
              </a:spcAft>
              <a:tabLst>
                <a:tab pos="1662072" algn="l"/>
              </a:tabLst>
              <a:defRPr/>
            </a:pPr>
            <a:r>
              <a:rPr lang="en-US" sz="1200" b="0" i="0" dirty="0">
                <a:solidFill>
                  <a:schemeClr val="tx2"/>
                </a:solidFill>
                <a:effectLst/>
              </a:rPr>
              <a:t>Ideal for </a:t>
            </a:r>
            <a:r>
              <a:rPr lang="en-US" sz="1200" dirty="0">
                <a:solidFill>
                  <a:schemeClr val="tx2"/>
                </a:solidFill>
              </a:rPr>
              <a:t>Gen AI in all phases of workflow; </a:t>
            </a:r>
            <a:r>
              <a:rPr lang="en-US" sz="1200" b="0" i="0" dirty="0">
                <a:solidFill>
                  <a:schemeClr val="tx2"/>
                </a:solidFill>
                <a:effectLst/>
              </a:rPr>
              <a:t>run your AI models using a single point of data access with exceptional efficiency</a:t>
            </a:r>
            <a:endParaRPr lang="en-US" sz="12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89E2A7-366F-6210-6E03-A877C5B1DD81}"/>
              </a:ext>
            </a:extLst>
          </p:cNvPr>
          <p:cNvSpPr txBox="1"/>
          <p:nvPr/>
        </p:nvSpPr>
        <p:spPr>
          <a:xfrm>
            <a:off x="2853810" y="4343400"/>
            <a:ext cx="279295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Well suited for Media &amp; Entertainment content creation &amp; rendering workflows, electronic design automation, and other high concurrency, meta-data heavy, latency sensitive vertical workloads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B6371C-C26A-4C44-3435-1947C9FEB45C}"/>
              </a:ext>
            </a:extLst>
          </p:cNvPr>
          <p:cNvSpPr txBox="1"/>
          <p:nvPr/>
        </p:nvSpPr>
        <p:spPr>
          <a:xfrm>
            <a:off x="5891993" y="4435733"/>
            <a:ext cx="27765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83">
              <a:spcAft>
                <a:spcPts val="800"/>
              </a:spcAft>
              <a:defRPr/>
            </a:pPr>
            <a:r>
              <a:rPr lang="en-US" sz="1200" dirty="0">
                <a:solidFill>
                  <a:schemeClr val="tx2"/>
                </a:solidFill>
              </a:rPr>
              <a:t>Transfer file data from on-prem to run natively in the cloud for a true hybrid cloud strategy. Experience seamless data mobility and interoperability with the same UX as on-prem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303BA7-D40B-6C93-34CE-F150BE764C01}"/>
              </a:ext>
            </a:extLst>
          </p:cNvPr>
          <p:cNvSpPr txBox="1"/>
          <p:nvPr/>
        </p:nvSpPr>
        <p:spPr>
          <a:xfrm>
            <a:off x="8913763" y="4435733"/>
            <a:ext cx="28786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>
              <a:spcAft>
                <a:spcPts val="800"/>
              </a:spcAft>
              <a:defRPr/>
            </a:pPr>
            <a:r>
              <a:rPr lang="en-US" sz="1200" dirty="0">
                <a:solidFill>
                  <a:schemeClr val="tx2"/>
                </a:solidFill>
              </a:rPr>
              <a:t>Manage your file data with extreme scalability and simplicity for a wide range of traditional applications and use cases like file sharing and directories, and IT consolidation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C82693E8-A287-8D60-DCA7-3688C99AC7B4}"/>
              </a:ext>
            </a:extLst>
          </p:cNvPr>
          <p:cNvSpPr txBox="1">
            <a:spLocks/>
          </p:cNvSpPr>
          <p:nvPr/>
        </p:nvSpPr>
        <p:spPr>
          <a:xfrm>
            <a:off x="259295" y="141285"/>
            <a:ext cx="11810999" cy="51646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2">
              <a:defRPr/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All-New All-flash PowerScale nodes</a:t>
            </a:r>
          </a:p>
          <a:p>
            <a:pPr defTabSz="914332">
              <a:defRPr/>
            </a:pP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Priority workloads and use cases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A1BF0-09DB-06EA-0732-7AECC6EB2078}"/>
              </a:ext>
            </a:extLst>
          </p:cNvPr>
          <p:cNvSpPr txBox="1"/>
          <p:nvPr/>
        </p:nvSpPr>
        <p:spPr>
          <a:xfrm>
            <a:off x="66568" y="5967680"/>
            <a:ext cx="66032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kern="0" dirty="0">
                <a:solidFill>
                  <a:schemeClr val="tx2">
                    <a:lumMod val="85000"/>
                  </a:schemeClr>
                </a:solidFill>
                <a:cs typeface="Arial"/>
              </a:rPr>
              <a:t>1. IDC WW Quarterly Enterprise Storage Systems Tracker, </a:t>
            </a:r>
            <a:r>
              <a:rPr lang="en-US" sz="800" kern="0" dirty="0" err="1">
                <a:solidFill>
                  <a:schemeClr val="tx2">
                    <a:lumMod val="85000"/>
                  </a:schemeClr>
                </a:solidFill>
                <a:cs typeface="Arial"/>
              </a:rPr>
              <a:t>WWxGC</a:t>
            </a:r>
            <a:r>
              <a:rPr lang="en-US" sz="800" kern="0" dirty="0">
                <a:solidFill>
                  <a:schemeClr val="tx2">
                    <a:lumMod val="85000"/>
                  </a:schemeClr>
                </a:solidFill>
                <a:cs typeface="Arial"/>
              </a:rPr>
              <a:t>; 2022 Q4, March 9, 2023 </a:t>
            </a:r>
          </a:p>
        </p:txBody>
      </p:sp>
    </p:spTree>
    <p:extLst>
      <p:ext uri="{BB962C8B-B14F-4D97-AF65-F5344CB8AC3E}">
        <p14:creationId xmlns:p14="http://schemas.microsoft.com/office/powerpoint/2010/main" val="1064570391"/>
      </p:ext>
    </p:extLst>
  </p:cSld>
  <p:clrMapOvr>
    <a:masterClrMapping/>
  </p:clrMapOvr>
</p:sld>
</file>

<file path=ppt/theme/theme1.xml><?xml version="1.0" encoding="utf-8"?>
<a:theme xmlns:a="http://schemas.openxmlformats.org/drawingml/2006/main" name="Dell Tech template">
  <a:themeElements>
    <a:clrScheme name="DT 2023">
      <a:dk1>
        <a:srgbClr val="808080"/>
      </a:dk1>
      <a:lt1>
        <a:srgbClr val="0672CB"/>
      </a:lt1>
      <a:dk2>
        <a:srgbClr val="FFFFFF"/>
      </a:dk2>
      <a:lt2>
        <a:srgbClr val="000000"/>
      </a:lt2>
      <a:accent1>
        <a:srgbClr val="0D2155"/>
      </a:accent1>
      <a:accent2>
        <a:srgbClr val="247554"/>
      </a:accent2>
      <a:accent3>
        <a:srgbClr val="F4BB5E"/>
      </a:accent3>
      <a:accent4>
        <a:srgbClr val="E5F8FF"/>
      </a:accent4>
      <a:accent5>
        <a:srgbClr val="691D3F"/>
      </a:accent5>
      <a:accent6>
        <a:srgbClr val="0C32A4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Template_Redesign_Final  -  Read-Only" id="{C06D947A-FEEA-4F78-B56B-C88BEC689CD2}" vid="{0F200309-FEE7-4483-B31D-CC3CC69156FE}"/>
    </a:ext>
  </a:extLst>
</a:theme>
</file>

<file path=ppt/theme/theme2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25296B4D5CC848935F4DE784F80CAC" ma:contentTypeVersion="17" ma:contentTypeDescription="Create a new document." ma:contentTypeScope="" ma:versionID="e5d4783ecb3af23e6aba5c4fcf5ef2a0">
  <xsd:schema xmlns:xsd="http://www.w3.org/2001/XMLSchema" xmlns:xs="http://www.w3.org/2001/XMLSchema" xmlns:p="http://schemas.microsoft.com/office/2006/metadata/properties" xmlns:ns2="cd20a2d8-91b5-4ebc-8177-4788d25c25d4" xmlns:ns3="2af990a8-e897-4efe-8b92-ce1147b7a963" targetNamespace="http://schemas.microsoft.com/office/2006/metadata/properties" ma:root="true" ma:fieldsID="81fd6d01c07f0cade1cbaf6471452870" ns2:_="" ns3:_="">
    <xsd:import namespace="cd20a2d8-91b5-4ebc-8177-4788d25c25d4"/>
    <xsd:import namespace="2af990a8-e897-4efe-8b92-ce1147b7a9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20a2d8-91b5-4ebc-8177-4788d25c25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4a8f3d3-8814-4760-a664-575ca63320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990a8-e897-4efe-8b92-ce1147b7a96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ad9f69a-4dc1-442c-85f3-75e4c74a41f5}" ma:internalName="TaxCatchAll" ma:showField="CatchAllData" ma:web="2af990a8-e897-4efe-8b92-ce1147b7a9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af990a8-e897-4efe-8b92-ce1147b7a963" xsi:nil="true"/>
    <lcf76f155ced4ddcb4097134ff3c332f xmlns="cd20a2d8-91b5-4ebc-8177-4788d25c25d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C118E5E-EF17-4294-8704-BDE0FFA17E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20a2d8-91b5-4ebc-8177-4788d25c25d4"/>
    <ds:schemaRef ds:uri="2af990a8-e897-4efe-8b92-ce1147b7a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E8224-4482-44D9-819B-D382F51880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0FDFB1-5111-401F-ABB1-B0C3FD255735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cd20a2d8-91b5-4ebc-8177-4788d25c25d4"/>
    <ds:schemaRef ds:uri="2af990a8-e897-4efe-8b92-ce1147b7a963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PowerPoint Template_FY 24</Template>
  <TotalTime>1799</TotalTime>
  <Words>1383</Words>
  <Application>Microsoft Office PowerPoint</Application>
  <PresentationFormat>Widescreen</PresentationFormat>
  <Paragraphs>189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Nova Light</vt:lpstr>
      <vt:lpstr>Wingdings</vt:lpstr>
      <vt:lpstr>Dell Tech template</vt:lpstr>
      <vt:lpstr> PowerScale Next Generation All-Flash F210 &amp; F710  New Product Introduction (NPI) What’s New Overview</vt:lpstr>
      <vt:lpstr>PowerScale OneFs – What’s new</vt:lpstr>
      <vt:lpstr>PowerScale Portfolio</vt:lpstr>
      <vt:lpstr>PowerScale All-Flash Nodes Leverage Latest Generation PowerEdge  </vt:lpstr>
      <vt:lpstr>Leveraging next-gen platform combined with continued optimization of OneFS software</vt:lpstr>
      <vt:lpstr>Key Performance Claims – AI, Metadata, Streaming, and Efficiency</vt:lpstr>
      <vt:lpstr>PowerScale All-Flash Transition </vt:lpstr>
      <vt:lpstr>PowerScale OneFS</vt:lpstr>
      <vt:lpstr>PowerPoint Presentation</vt:lpstr>
      <vt:lpstr>End logo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OneFS 9.7 (Key West) EKT (Engineering Knowledge Transfer)  [Topic Title] (PSCALE-XXXXX)</dc:title>
  <dc:creator>Oxborough, Bob</dc:creator>
  <cp:lastModifiedBy>Aly, Saif</cp:lastModifiedBy>
  <cp:revision>70</cp:revision>
  <cp:lastPrinted>2018-09-10T14:53:10Z</cp:lastPrinted>
  <dcterms:created xsi:type="dcterms:W3CDTF">2023-09-07T16:36:12Z</dcterms:created>
  <dcterms:modified xsi:type="dcterms:W3CDTF">2024-02-09T22:12:49Z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Denise.Leblanc@dell.com</vt:lpwstr>
  </property>
  <property fmtid="{D5CDD505-2E9C-101B-9397-08002B2CF9AE}" pid="5" name="MSIP_Label_7de70ee2-0cb4-4d60-aee5-75ef2c4c8a90_SetDate">
    <vt:lpwstr>2020-12-08T14:27:20.7006711Z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ActionId">
    <vt:lpwstr>493a9c59-0ea0-4b21-bc93-02385592a54b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da6fab74-d5af-4af7-a9a4-78d84655a626_Enabled">
    <vt:lpwstr>True</vt:lpwstr>
  </property>
  <property fmtid="{D5CDD505-2E9C-101B-9397-08002B2CF9AE}" pid="11" name="MSIP_Label_da6fab74-d5af-4af7-a9a4-78d84655a626_SiteId">
    <vt:lpwstr>945c199a-83a2-4e80-9f8c-5a91be5752dd</vt:lpwstr>
  </property>
  <property fmtid="{D5CDD505-2E9C-101B-9397-08002B2CF9AE}" pid="12" name="MSIP_Label_da6fab74-d5af-4af7-a9a4-78d84655a626_Owner">
    <vt:lpwstr>Denise.Leblanc@dell.com</vt:lpwstr>
  </property>
  <property fmtid="{D5CDD505-2E9C-101B-9397-08002B2CF9AE}" pid="13" name="MSIP_Label_da6fab74-d5af-4af7-a9a4-78d84655a626_SetDate">
    <vt:lpwstr>2020-12-08T14:27:20.7006711Z</vt:lpwstr>
  </property>
  <property fmtid="{D5CDD505-2E9C-101B-9397-08002B2CF9AE}" pid="14" name="MSIP_Label_da6fab74-d5af-4af7-a9a4-78d84655a626_Name">
    <vt:lpwstr>Visual Marking</vt:lpwstr>
  </property>
  <property fmtid="{D5CDD505-2E9C-101B-9397-08002B2CF9AE}" pid="15" name="MSIP_Label_da6fab74-d5af-4af7-a9a4-78d84655a626_Application">
    <vt:lpwstr>Microsoft Azure Information Protection</vt:lpwstr>
  </property>
  <property fmtid="{D5CDD505-2E9C-101B-9397-08002B2CF9AE}" pid="16" name="MSIP_Label_da6fab74-d5af-4af7-a9a4-78d84655a626_ActionId">
    <vt:lpwstr>493a9c59-0ea0-4b21-bc93-02385592a54b</vt:lpwstr>
  </property>
  <property fmtid="{D5CDD505-2E9C-101B-9397-08002B2CF9AE}" pid="17" name="MSIP_Label_da6fab74-d5af-4af7-a9a4-78d84655a626_Parent">
    <vt:lpwstr>7de70ee2-0cb4-4d60-aee5-75ef2c4c8a90</vt:lpwstr>
  </property>
  <property fmtid="{D5CDD505-2E9C-101B-9397-08002B2CF9AE}" pid="18" name="MSIP_Label_da6fab74-d5af-4af7-a9a4-78d84655a626_Extended_MSFT_Method">
    <vt:lpwstr>Manual</vt:lpwstr>
  </property>
  <property fmtid="{D5CDD505-2E9C-101B-9397-08002B2CF9AE}" pid="19" name="aiplabel">
    <vt:lpwstr>Internal Use Visual Marking</vt:lpwstr>
  </property>
  <property fmtid="{D5CDD505-2E9C-101B-9397-08002B2CF9AE}" pid="20" name="ContentTypeId">
    <vt:lpwstr>0x0101004325296B4D5CC848935F4DE784F80CAC</vt:lpwstr>
  </property>
  <property fmtid="{D5CDD505-2E9C-101B-9397-08002B2CF9AE}" pid="21" name="TaxKeyword">
    <vt:lpwstr/>
  </property>
  <property fmtid="{D5CDD505-2E9C-101B-9397-08002B2CF9AE}" pid="22" name="MediaServiceImageTags">
    <vt:lpwstr/>
  </property>
</Properties>
</file>